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Lst>
  <p:notesMasterIdLst>
    <p:notesMasterId r:id="rId59"/>
  </p:notesMasterIdLst>
  <p:sldIdLst>
    <p:sldId id="543" r:id="rId2"/>
    <p:sldId id="523" r:id="rId3"/>
    <p:sldId id="544" r:id="rId4"/>
    <p:sldId id="596" r:id="rId5"/>
    <p:sldId id="597" r:id="rId6"/>
    <p:sldId id="598" r:id="rId7"/>
    <p:sldId id="601" r:id="rId8"/>
    <p:sldId id="599" r:id="rId9"/>
    <p:sldId id="600" r:id="rId10"/>
    <p:sldId id="545" r:id="rId11"/>
    <p:sldId id="547" r:id="rId12"/>
    <p:sldId id="548" r:id="rId13"/>
    <p:sldId id="549" r:id="rId14"/>
    <p:sldId id="550" r:id="rId15"/>
    <p:sldId id="494" r:id="rId16"/>
    <p:sldId id="473" r:id="rId17"/>
    <p:sldId id="476" r:id="rId18"/>
    <p:sldId id="484" r:id="rId19"/>
    <p:sldId id="477" r:id="rId20"/>
    <p:sldId id="551" r:id="rId21"/>
    <p:sldId id="553" r:id="rId22"/>
    <p:sldId id="554" r:id="rId23"/>
    <p:sldId id="555" r:id="rId24"/>
    <p:sldId id="552" r:id="rId25"/>
    <p:sldId id="556" r:id="rId26"/>
    <p:sldId id="557" r:id="rId27"/>
    <p:sldId id="558" r:id="rId28"/>
    <p:sldId id="559" r:id="rId29"/>
    <p:sldId id="560" r:id="rId30"/>
    <p:sldId id="561" r:id="rId31"/>
    <p:sldId id="562" r:id="rId32"/>
    <p:sldId id="563" r:id="rId33"/>
    <p:sldId id="564" r:id="rId34"/>
    <p:sldId id="565" r:id="rId35"/>
    <p:sldId id="566" r:id="rId36"/>
    <p:sldId id="567" r:id="rId37"/>
    <p:sldId id="568" r:id="rId38"/>
    <p:sldId id="569" r:id="rId39"/>
    <p:sldId id="570" r:id="rId40"/>
    <p:sldId id="571" r:id="rId41"/>
    <p:sldId id="572" r:id="rId42"/>
    <p:sldId id="573" r:id="rId43"/>
    <p:sldId id="574" r:id="rId44"/>
    <p:sldId id="575" r:id="rId45"/>
    <p:sldId id="576" r:id="rId46"/>
    <p:sldId id="577" r:id="rId47"/>
    <p:sldId id="578" r:id="rId48"/>
    <p:sldId id="579" r:id="rId49"/>
    <p:sldId id="580" r:id="rId50"/>
    <p:sldId id="581" r:id="rId51"/>
    <p:sldId id="582" r:id="rId52"/>
    <p:sldId id="583" r:id="rId53"/>
    <p:sldId id="584" r:id="rId54"/>
    <p:sldId id="585" r:id="rId55"/>
    <p:sldId id="587" r:id="rId56"/>
    <p:sldId id="594" r:id="rId57"/>
    <p:sldId id="602"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urav Dilip Moghe" initials="GDM" lastIdx="1" clrIdx="0">
    <p:extLst>
      <p:ext uri="{19B8F6BF-5375-455C-9EA6-DF929625EA0E}">
        <p15:presenceInfo xmlns:p15="http://schemas.microsoft.com/office/powerpoint/2012/main" userId="S-1-5-21-1275210071-879983540-725345543-12379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BA6E5"/>
    <a:srgbClr val="EF6062"/>
    <a:srgbClr val="C05D62"/>
    <a:srgbClr val="DEA900"/>
    <a:srgbClr val="369A3D"/>
    <a:srgbClr val="9954CC"/>
    <a:srgbClr val="F9F730"/>
    <a:srgbClr val="FFDC79"/>
    <a:srgbClr val="41B949"/>
    <a:srgbClr val="FF64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37"/>
    <p:restoredTop sz="77331"/>
  </p:normalViewPr>
  <p:slideViewPr>
    <p:cSldViewPr snapToGrid="0" snapToObjects="1">
      <p:cViewPr varScale="1">
        <p:scale>
          <a:sx n="111" d="100"/>
          <a:sy n="111" d="100"/>
        </p:scale>
        <p:origin x="138" y="4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A5E99D-6CA0-2B43-9552-E679A1F2D1A5}" type="datetimeFigureOut">
              <a:rPr lang="en-US" smtClean="0"/>
              <a:t>4/11/2022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6773A4-76D4-2A48-9229-7154D795AEA5}" type="slidenum">
              <a:rPr lang="en-US" smtClean="0"/>
              <a:t>‹#›</a:t>
            </a:fld>
            <a:endParaRPr lang="en-US"/>
          </a:p>
        </p:txBody>
      </p:sp>
    </p:spTree>
    <p:extLst>
      <p:ext uri="{BB962C8B-B14F-4D97-AF65-F5344CB8AC3E}">
        <p14:creationId xmlns:p14="http://schemas.microsoft.com/office/powerpoint/2010/main" val="1760472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1F1199-5B46-594E-83AA-59382EC87AF8}"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B5F91C-3EC9-604D-9EA9-3A8B2B3F4D19}" type="slidenum">
              <a:rPr lang="en-US" smtClean="0"/>
              <a:t>‹#›</a:t>
            </a:fld>
            <a:endParaRPr lang="en-US"/>
          </a:p>
        </p:txBody>
      </p:sp>
    </p:spTree>
    <p:extLst>
      <p:ext uri="{BB962C8B-B14F-4D97-AF65-F5344CB8AC3E}">
        <p14:creationId xmlns:p14="http://schemas.microsoft.com/office/powerpoint/2010/main" val="285276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1F1199-5B46-594E-83AA-59382EC87AF8}"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B5F91C-3EC9-604D-9EA9-3A8B2B3F4D19}" type="slidenum">
              <a:rPr lang="en-US" smtClean="0"/>
              <a:t>‹#›</a:t>
            </a:fld>
            <a:endParaRPr lang="en-US"/>
          </a:p>
        </p:txBody>
      </p:sp>
    </p:spTree>
    <p:extLst>
      <p:ext uri="{BB962C8B-B14F-4D97-AF65-F5344CB8AC3E}">
        <p14:creationId xmlns:p14="http://schemas.microsoft.com/office/powerpoint/2010/main" val="72614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1F1199-5B46-594E-83AA-59382EC87AF8}"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B5F91C-3EC9-604D-9EA9-3A8B2B3F4D19}" type="slidenum">
              <a:rPr lang="en-US" smtClean="0"/>
              <a:t>‹#›</a:t>
            </a:fld>
            <a:endParaRPr lang="en-US"/>
          </a:p>
        </p:txBody>
      </p:sp>
    </p:spTree>
    <p:extLst>
      <p:ext uri="{BB962C8B-B14F-4D97-AF65-F5344CB8AC3E}">
        <p14:creationId xmlns:p14="http://schemas.microsoft.com/office/powerpoint/2010/main" val="1606508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9"/>
            <a:ext cx="10515600" cy="423858"/>
          </a:xfrm>
        </p:spPr>
        <p:txBody>
          <a:bodyPr>
            <a:noAutofit/>
          </a:bodyPr>
          <a:lstStyle>
            <a:lvl1pPr algn="ctr">
              <a:defRPr sz="3000" b="1">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141313DF-10E4-E64B-83AD-6028944E4833}"/>
              </a:ext>
            </a:extLst>
          </p:cNvPr>
          <p:cNvCxnSpPr>
            <a:cxnSpLocks/>
          </p:cNvCxnSpPr>
          <p:nvPr userDrawn="1"/>
        </p:nvCxnSpPr>
        <p:spPr>
          <a:xfrm>
            <a:off x="2255045" y="814389"/>
            <a:ext cx="7789071" cy="0"/>
          </a:xfrm>
          <a:prstGeom prst="line">
            <a:avLst/>
          </a:prstGeom>
          <a:ln w="38100">
            <a:solidFill>
              <a:srgbClr val="1BA6E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061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99814"/>
            <a:ext cx="10515600" cy="565604"/>
          </a:xfrm>
        </p:spPr>
        <p:txBody>
          <a:bodyPr>
            <a:normAutofit/>
          </a:bodyPr>
          <a:lstStyle>
            <a:lvl1pPr algn="ctr">
              <a:defRPr sz="3000" b="1">
                <a:solidFill>
                  <a:srgbClr val="FFC0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838200" y="1102179"/>
            <a:ext cx="10515600" cy="5074784"/>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141313DF-10E4-E64B-83AD-6028944E4833}"/>
              </a:ext>
            </a:extLst>
          </p:cNvPr>
          <p:cNvCxnSpPr>
            <a:cxnSpLocks/>
          </p:cNvCxnSpPr>
          <p:nvPr userDrawn="1"/>
        </p:nvCxnSpPr>
        <p:spPr>
          <a:xfrm>
            <a:off x="2255045" y="814389"/>
            <a:ext cx="7789071"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667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41F1199-5B46-594E-83AA-59382EC87AF8}" type="datetimeFigureOut">
              <a:rPr lang="en-US" smtClean="0"/>
              <a:t>4/11/2022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B5F91C-3EC9-604D-9EA9-3A8B2B3F4D19}" type="slidenum">
              <a:rPr lang="en-US" smtClean="0"/>
              <a:t>‹#›</a:t>
            </a:fld>
            <a:endParaRPr lang="en-US"/>
          </a:p>
        </p:txBody>
      </p:sp>
    </p:spTree>
    <p:extLst>
      <p:ext uri="{BB962C8B-B14F-4D97-AF65-F5344CB8AC3E}">
        <p14:creationId xmlns:p14="http://schemas.microsoft.com/office/powerpoint/2010/main" val="2432616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1F1199-5B46-594E-83AA-59382EC87AF8}"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B5F91C-3EC9-604D-9EA9-3A8B2B3F4D19}" type="slidenum">
              <a:rPr lang="en-US" smtClean="0"/>
              <a:t>‹#›</a:t>
            </a:fld>
            <a:endParaRPr lang="en-US"/>
          </a:p>
        </p:txBody>
      </p:sp>
    </p:spTree>
    <p:extLst>
      <p:ext uri="{BB962C8B-B14F-4D97-AF65-F5344CB8AC3E}">
        <p14:creationId xmlns:p14="http://schemas.microsoft.com/office/powerpoint/2010/main" val="608787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1F1199-5B46-594E-83AA-59382EC87AF8}" type="datetimeFigureOut">
              <a:rPr lang="en-US" smtClean="0"/>
              <a:t>4/11/2022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B5F91C-3EC9-604D-9EA9-3A8B2B3F4D19}" type="slidenum">
              <a:rPr lang="en-US" smtClean="0"/>
              <a:t>‹#›</a:t>
            </a:fld>
            <a:endParaRPr lang="en-US"/>
          </a:p>
        </p:txBody>
      </p:sp>
    </p:spTree>
    <p:extLst>
      <p:ext uri="{BB962C8B-B14F-4D97-AF65-F5344CB8AC3E}">
        <p14:creationId xmlns:p14="http://schemas.microsoft.com/office/powerpoint/2010/main" val="2280009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4/11/2022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4305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F1199-5B46-594E-83AA-59382EC87AF8}" type="datetimeFigureOut">
              <a:rPr lang="en-US" smtClean="0"/>
              <a:t>4/11/2022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B5F91C-3EC9-604D-9EA9-3A8B2B3F4D19}" type="slidenum">
              <a:rPr lang="en-US" smtClean="0"/>
              <a:t>‹#›</a:t>
            </a:fld>
            <a:endParaRPr lang="en-US"/>
          </a:p>
        </p:txBody>
      </p:sp>
    </p:spTree>
    <p:extLst>
      <p:ext uri="{BB962C8B-B14F-4D97-AF65-F5344CB8AC3E}">
        <p14:creationId xmlns:p14="http://schemas.microsoft.com/office/powerpoint/2010/main" val="2043140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1F1199-5B46-594E-83AA-59382EC87AF8}"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B5F91C-3EC9-604D-9EA9-3A8B2B3F4D19}" type="slidenum">
              <a:rPr lang="en-US" smtClean="0"/>
              <a:t>‹#›</a:t>
            </a:fld>
            <a:endParaRPr lang="en-US"/>
          </a:p>
        </p:txBody>
      </p:sp>
    </p:spTree>
    <p:extLst>
      <p:ext uri="{BB962C8B-B14F-4D97-AF65-F5344CB8AC3E}">
        <p14:creationId xmlns:p14="http://schemas.microsoft.com/office/powerpoint/2010/main" val="1977742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1F1199-5B46-594E-83AA-59382EC87AF8}" type="datetimeFigureOut">
              <a:rPr lang="en-US" smtClean="0"/>
              <a:t>4/11/2022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B5F91C-3EC9-604D-9EA9-3A8B2B3F4D19}" type="slidenum">
              <a:rPr lang="en-US" smtClean="0"/>
              <a:t>‹#›</a:t>
            </a:fld>
            <a:endParaRPr lang="en-US"/>
          </a:p>
        </p:txBody>
      </p:sp>
    </p:spTree>
    <p:extLst>
      <p:ext uri="{BB962C8B-B14F-4D97-AF65-F5344CB8AC3E}">
        <p14:creationId xmlns:p14="http://schemas.microsoft.com/office/powerpoint/2010/main" val="583273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4/11/2022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49885036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0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733" y="1021976"/>
            <a:ext cx="10515600" cy="1787295"/>
          </a:xfrm>
        </p:spPr>
        <p:txBody>
          <a:bodyPr>
            <a:normAutofit/>
          </a:bodyPr>
          <a:lstStyle/>
          <a:p>
            <a:r>
              <a:rPr lang="en-US" dirty="0"/>
              <a:t>Day 2: Intro-extended</a:t>
            </a:r>
            <a:br>
              <a:rPr lang="en-US" dirty="0"/>
            </a:br>
            <a:r>
              <a:rPr lang="en-US" dirty="0"/>
              <a:t>and</a:t>
            </a:r>
            <a:br>
              <a:rPr lang="en-US" dirty="0"/>
            </a:br>
            <a:r>
              <a:rPr lang="en-US" dirty="0"/>
              <a:t>WEKA</a:t>
            </a:r>
          </a:p>
        </p:txBody>
      </p:sp>
      <p:sp>
        <p:nvSpPr>
          <p:cNvPr id="6" name="Title 1">
            <a:extLst>
              <a:ext uri="{FF2B5EF4-FFF2-40B4-BE49-F238E27FC236}">
                <a16:creationId xmlns:a16="http://schemas.microsoft.com/office/drawing/2014/main" id="{F8319F4E-3C5C-424C-A190-7ABFE78A5DE9}"/>
              </a:ext>
            </a:extLst>
          </p:cNvPr>
          <p:cNvSpPr txBox="1">
            <a:spLocks/>
          </p:cNvSpPr>
          <p:nvPr/>
        </p:nvSpPr>
        <p:spPr>
          <a:xfrm>
            <a:off x="702733" y="3429000"/>
            <a:ext cx="10515600" cy="219286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000" b="1" kern="1200">
                <a:solidFill>
                  <a:srgbClr val="FFC000"/>
                </a:solidFill>
                <a:latin typeface="Arial" panose="020B0604020202020204" pitchFamily="34" charset="0"/>
                <a:ea typeface="+mj-ea"/>
                <a:cs typeface="Arial" panose="020B0604020202020204" pitchFamily="34" charset="0"/>
              </a:defRPr>
            </a:lvl1pPr>
          </a:lstStyle>
          <a:p>
            <a:r>
              <a:rPr lang="en-US" dirty="0">
                <a:solidFill>
                  <a:schemeClr val="bg1"/>
                </a:solidFill>
              </a:rPr>
              <a:t>Gaurav Moghe</a:t>
            </a:r>
          </a:p>
          <a:p>
            <a:endParaRPr lang="en-US" dirty="0">
              <a:solidFill>
                <a:schemeClr val="bg1"/>
              </a:solidFill>
            </a:endParaRPr>
          </a:p>
          <a:p>
            <a:r>
              <a:rPr lang="en-US" dirty="0">
                <a:solidFill>
                  <a:schemeClr val="bg1"/>
                </a:solidFill>
              </a:rPr>
              <a:t>Assistant Professor, Plant Biology</a:t>
            </a:r>
          </a:p>
          <a:p>
            <a:endParaRPr lang="en-US" dirty="0">
              <a:solidFill>
                <a:schemeClr val="bg1"/>
              </a:solidFill>
            </a:endParaRPr>
          </a:p>
          <a:p>
            <a:r>
              <a:rPr lang="en-US" dirty="0" smtClean="0">
                <a:solidFill>
                  <a:schemeClr val="bg1"/>
                </a:solidFill>
              </a:rPr>
              <a:t>PLBIO 4000/6000</a:t>
            </a:r>
            <a:endParaRPr lang="en-US" dirty="0">
              <a:solidFill>
                <a:schemeClr val="bg1"/>
              </a:solidFill>
            </a:endParaRPr>
          </a:p>
        </p:txBody>
      </p:sp>
    </p:spTree>
    <p:extLst>
      <p:ext uri="{BB962C8B-B14F-4D97-AF65-F5344CB8AC3E}">
        <p14:creationId xmlns:p14="http://schemas.microsoft.com/office/powerpoint/2010/main" val="2489612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DB49A-05EE-A74F-B886-F3445ADECD0B}"/>
              </a:ext>
            </a:extLst>
          </p:cNvPr>
          <p:cNvSpPr>
            <a:spLocks noGrp="1"/>
          </p:cNvSpPr>
          <p:nvPr>
            <p:ph type="title"/>
          </p:nvPr>
        </p:nvSpPr>
        <p:spPr/>
        <p:txBody>
          <a:bodyPr/>
          <a:lstStyle/>
          <a:p>
            <a:r>
              <a:rPr lang="en-US" dirty="0"/>
              <a:t>Popular platforms for ML</a:t>
            </a:r>
          </a:p>
        </p:txBody>
      </p:sp>
      <p:graphicFrame>
        <p:nvGraphicFramePr>
          <p:cNvPr id="6" name="Table 4">
            <a:extLst>
              <a:ext uri="{FF2B5EF4-FFF2-40B4-BE49-F238E27FC236}">
                <a16:creationId xmlns:a16="http://schemas.microsoft.com/office/drawing/2014/main" id="{DFCAA799-B4AA-EC44-8012-80960C3F967C}"/>
              </a:ext>
            </a:extLst>
          </p:cNvPr>
          <p:cNvGraphicFramePr>
            <a:graphicFrameLocks noGrp="1"/>
          </p:cNvGraphicFramePr>
          <p:nvPr>
            <p:extLst>
              <p:ext uri="{D42A27DB-BD31-4B8C-83A1-F6EECF244321}">
                <p14:modId xmlns:p14="http://schemas.microsoft.com/office/powerpoint/2010/main" val="4136583634"/>
              </p:ext>
            </p:extLst>
          </p:nvPr>
        </p:nvGraphicFramePr>
        <p:xfrm>
          <a:off x="838200" y="1265492"/>
          <a:ext cx="10515600" cy="4221456"/>
        </p:xfrm>
        <a:graphic>
          <a:graphicData uri="http://schemas.openxmlformats.org/drawingml/2006/table">
            <a:tbl>
              <a:tblPr firstRow="1" bandRow="1">
                <a:tableStyleId>{5C22544A-7EE6-4342-B048-85BDC9FD1C3A}</a:tableStyleId>
              </a:tblPr>
              <a:tblGrid>
                <a:gridCol w="3505201">
                  <a:extLst>
                    <a:ext uri="{9D8B030D-6E8A-4147-A177-3AD203B41FA5}">
                      <a16:colId xmlns:a16="http://schemas.microsoft.com/office/drawing/2014/main" val="3754078149"/>
                    </a:ext>
                  </a:extLst>
                </a:gridCol>
                <a:gridCol w="7010399">
                  <a:extLst>
                    <a:ext uri="{9D8B030D-6E8A-4147-A177-3AD203B41FA5}">
                      <a16:colId xmlns:a16="http://schemas.microsoft.com/office/drawing/2014/main" val="2032271109"/>
                    </a:ext>
                  </a:extLst>
                </a:gridCol>
              </a:tblGrid>
              <a:tr h="834384">
                <a:tc>
                  <a:txBody>
                    <a:bodyPr/>
                    <a:lstStyle/>
                    <a:p>
                      <a:r>
                        <a:rPr lang="en-US" sz="2600" dirty="0"/>
                        <a:t>Purpose</a:t>
                      </a:r>
                    </a:p>
                  </a:txBody>
                  <a:tcPr/>
                </a:tc>
                <a:tc>
                  <a:txBody>
                    <a:bodyPr/>
                    <a:lstStyle/>
                    <a:p>
                      <a:r>
                        <a:rPr lang="en-US" sz="2600" dirty="0"/>
                        <a:t>Packages</a:t>
                      </a:r>
                    </a:p>
                  </a:txBody>
                  <a:tcPr/>
                </a:tc>
                <a:extLst>
                  <a:ext uri="{0D108BD9-81ED-4DB2-BD59-A6C34878D82A}">
                    <a16:rowId xmlns:a16="http://schemas.microsoft.com/office/drawing/2014/main" val="243123148"/>
                  </a:ext>
                </a:extLst>
              </a:tr>
              <a:tr h="834384">
                <a:tc>
                  <a:txBody>
                    <a:bodyPr/>
                    <a:lstStyle/>
                    <a:p>
                      <a:r>
                        <a:rPr lang="en-US" sz="2600" dirty="0"/>
                        <a:t>Free, non-GUI</a:t>
                      </a:r>
                    </a:p>
                  </a:txBody>
                  <a:tcPr/>
                </a:tc>
                <a:tc>
                  <a:txBody>
                    <a:bodyPr/>
                    <a:lstStyle/>
                    <a:p>
                      <a:r>
                        <a:rPr lang="en-US" sz="2600" dirty="0"/>
                        <a:t>R (caret), Python</a:t>
                      </a:r>
                    </a:p>
                  </a:txBody>
                  <a:tcPr/>
                </a:tc>
                <a:extLst>
                  <a:ext uri="{0D108BD9-81ED-4DB2-BD59-A6C34878D82A}">
                    <a16:rowId xmlns:a16="http://schemas.microsoft.com/office/drawing/2014/main" val="2796927810"/>
                  </a:ext>
                </a:extLst>
              </a:tr>
              <a:tr h="834384">
                <a:tc>
                  <a:txBody>
                    <a:bodyPr/>
                    <a:lstStyle/>
                    <a:p>
                      <a:r>
                        <a:rPr lang="en-US" sz="2600" dirty="0"/>
                        <a:t>Free, +GUI</a:t>
                      </a:r>
                    </a:p>
                  </a:txBody>
                  <a:tcPr/>
                </a:tc>
                <a:tc>
                  <a:txBody>
                    <a:bodyPr/>
                    <a:lstStyle/>
                    <a:p>
                      <a:r>
                        <a:rPr lang="en-US" sz="2600" dirty="0"/>
                        <a:t>Weka</a:t>
                      </a:r>
                    </a:p>
                  </a:txBody>
                  <a:tcPr/>
                </a:tc>
                <a:extLst>
                  <a:ext uri="{0D108BD9-81ED-4DB2-BD59-A6C34878D82A}">
                    <a16:rowId xmlns:a16="http://schemas.microsoft.com/office/drawing/2014/main" val="2978337475"/>
                  </a:ext>
                </a:extLst>
              </a:tr>
              <a:tr h="834384">
                <a:tc>
                  <a:txBody>
                    <a:bodyPr/>
                    <a:lstStyle/>
                    <a:p>
                      <a:r>
                        <a:rPr lang="en-US" sz="2600" dirty="0"/>
                        <a:t>Non-free, +GUI</a:t>
                      </a:r>
                    </a:p>
                  </a:txBody>
                  <a:tcPr/>
                </a:tc>
                <a:tc>
                  <a:txBody>
                    <a:bodyPr/>
                    <a:lstStyle/>
                    <a:p>
                      <a:r>
                        <a:rPr lang="en-US" sz="2600" dirty="0"/>
                        <a:t>MATLAB, Wolfram</a:t>
                      </a:r>
                    </a:p>
                  </a:txBody>
                  <a:tcPr/>
                </a:tc>
                <a:extLst>
                  <a:ext uri="{0D108BD9-81ED-4DB2-BD59-A6C34878D82A}">
                    <a16:rowId xmlns:a16="http://schemas.microsoft.com/office/drawing/2014/main" val="3372808755"/>
                  </a:ext>
                </a:extLst>
              </a:tr>
              <a:tr h="834384">
                <a:tc>
                  <a:txBody>
                    <a:bodyPr/>
                    <a:lstStyle/>
                    <a:p>
                      <a:r>
                        <a:rPr lang="en-US" sz="2600" dirty="0"/>
                        <a:t>Industry applications</a:t>
                      </a:r>
                    </a:p>
                  </a:txBody>
                  <a:tcPr/>
                </a:tc>
                <a:tc>
                  <a:txBody>
                    <a:bodyPr/>
                    <a:lstStyle/>
                    <a:p>
                      <a:r>
                        <a:rPr lang="en-US" sz="2600" dirty="0"/>
                        <a:t>RapidMiner, MATLAB, Google Cloud, Azure ML, IBM Watson, KNIME</a:t>
                      </a:r>
                    </a:p>
                  </a:txBody>
                  <a:tcPr/>
                </a:tc>
                <a:extLst>
                  <a:ext uri="{0D108BD9-81ED-4DB2-BD59-A6C34878D82A}">
                    <a16:rowId xmlns:a16="http://schemas.microsoft.com/office/drawing/2014/main" val="2530576592"/>
                  </a:ext>
                </a:extLst>
              </a:tr>
            </a:tbl>
          </a:graphicData>
        </a:graphic>
      </p:graphicFrame>
    </p:spTree>
    <p:extLst>
      <p:ext uri="{BB962C8B-B14F-4D97-AF65-F5344CB8AC3E}">
        <p14:creationId xmlns:p14="http://schemas.microsoft.com/office/powerpoint/2010/main" val="1768193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AFC71-0191-2D46-8162-1B0EA05AF18D}"/>
              </a:ext>
            </a:extLst>
          </p:cNvPr>
          <p:cNvSpPr>
            <a:spLocks noGrp="1"/>
          </p:cNvSpPr>
          <p:nvPr>
            <p:ph type="title"/>
          </p:nvPr>
        </p:nvSpPr>
        <p:spPr/>
        <p:txBody>
          <a:bodyPr/>
          <a:lstStyle/>
          <a:p>
            <a:r>
              <a:rPr lang="en-US" dirty="0"/>
              <a:t>Popular Python-based packages for ML</a:t>
            </a:r>
          </a:p>
        </p:txBody>
      </p:sp>
      <p:graphicFrame>
        <p:nvGraphicFramePr>
          <p:cNvPr id="4" name="Table 4">
            <a:extLst>
              <a:ext uri="{FF2B5EF4-FFF2-40B4-BE49-F238E27FC236}">
                <a16:creationId xmlns:a16="http://schemas.microsoft.com/office/drawing/2014/main" id="{50CFF893-EEB7-5A4F-8E92-77E85A4BDC29}"/>
              </a:ext>
            </a:extLst>
          </p:cNvPr>
          <p:cNvGraphicFramePr>
            <a:graphicFrameLocks noGrp="1"/>
          </p:cNvGraphicFramePr>
          <p:nvPr>
            <p:extLst>
              <p:ext uri="{D42A27DB-BD31-4B8C-83A1-F6EECF244321}">
                <p14:modId xmlns:p14="http://schemas.microsoft.com/office/powerpoint/2010/main" val="1217813403"/>
              </p:ext>
            </p:extLst>
          </p:nvPr>
        </p:nvGraphicFramePr>
        <p:xfrm>
          <a:off x="838200" y="1265491"/>
          <a:ext cx="10515600" cy="5101122"/>
        </p:xfrm>
        <a:graphic>
          <a:graphicData uri="http://schemas.openxmlformats.org/drawingml/2006/table">
            <a:tbl>
              <a:tblPr firstRow="1" bandRow="1">
                <a:tableStyleId>{5C22544A-7EE6-4342-B048-85BDC9FD1C3A}</a:tableStyleId>
              </a:tblPr>
              <a:tblGrid>
                <a:gridCol w="4109357">
                  <a:extLst>
                    <a:ext uri="{9D8B030D-6E8A-4147-A177-3AD203B41FA5}">
                      <a16:colId xmlns:a16="http://schemas.microsoft.com/office/drawing/2014/main" val="3754078149"/>
                    </a:ext>
                  </a:extLst>
                </a:gridCol>
                <a:gridCol w="6406243">
                  <a:extLst>
                    <a:ext uri="{9D8B030D-6E8A-4147-A177-3AD203B41FA5}">
                      <a16:colId xmlns:a16="http://schemas.microsoft.com/office/drawing/2014/main" val="2032271109"/>
                    </a:ext>
                  </a:extLst>
                </a:gridCol>
              </a:tblGrid>
              <a:tr h="570787">
                <a:tc>
                  <a:txBody>
                    <a:bodyPr/>
                    <a:lstStyle/>
                    <a:p>
                      <a:r>
                        <a:rPr lang="en-US" sz="2600" dirty="0"/>
                        <a:t>Purpose</a:t>
                      </a:r>
                    </a:p>
                  </a:txBody>
                  <a:tcPr/>
                </a:tc>
                <a:tc>
                  <a:txBody>
                    <a:bodyPr/>
                    <a:lstStyle/>
                    <a:p>
                      <a:r>
                        <a:rPr lang="en-US" sz="2600" dirty="0"/>
                        <a:t>Packages</a:t>
                      </a:r>
                    </a:p>
                  </a:txBody>
                  <a:tcPr/>
                </a:tc>
                <a:extLst>
                  <a:ext uri="{0D108BD9-81ED-4DB2-BD59-A6C34878D82A}">
                    <a16:rowId xmlns:a16="http://schemas.microsoft.com/office/drawing/2014/main" val="243123148"/>
                  </a:ext>
                </a:extLst>
              </a:tr>
              <a:tr h="570787">
                <a:tc>
                  <a:txBody>
                    <a:bodyPr/>
                    <a:lstStyle/>
                    <a:p>
                      <a:r>
                        <a:rPr lang="en-US" sz="2600" dirty="0"/>
                        <a:t>Data manipulation</a:t>
                      </a:r>
                    </a:p>
                  </a:txBody>
                  <a:tcPr/>
                </a:tc>
                <a:tc>
                  <a:txBody>
                    <a:bodyPr/>
                    <a:lstStyle/>
                    <a:p>
                      <a:r>
                        <a:rPr lang="en-US" sz="2600" dirty="0"/>
                        <a:t>Pandas</a:t>
                      </a:r>
                    </a:p>
                  </a:txBody>
                  <a:tcPr/>
                </a:tc>
                <a:extLst>
                  <a:ext uri="{0D108BD9-81ED-4DB2-BD59-A6C34878D82A}">
                    <a16:rowId xmlns:a16="http://schemas.microsoft.com/office/drawing/2014/main" val="2796927810"/>
                  </a:ext>
                </a:extLst>
              </a:tr>
              <a:tr h="570787">
                <a:tc>
                  <a:txBody>
                    <a:bodyPr/>
                    <a:lstStyle/>
                    <a:p>
                      <a:r>
                        <a:rPr lang="en-US" sz="2600" dirty="0"/>
                        <a:t>Data visualization</a:t>
                      </a:r>
                    </a:p>
                  </a:txBody>
                  <a:tcPr/>
                </a:tc>
                <a:tc>
                  <a:txBody>
                    <a:bodyPr/>
                    <a:lstStyle/>
                    <a:p>
                      <a:r>
                        <a:rPr lang="en-US" sz="2600" dirty="0"/>
                        <a:t>Matplotlib, Seaborn, </a:t>
                      </a:r>
                      <a:r>
                        <a:rPr lang="en-US" sz="2600" dirty="0" err="1"/>
                        <a:t>Yellowbrick</a:t>
                      </a:r>
                      <a:endParaRPr lang="en-US" sz="2600" dirty="0"/>
                    </a:p>
                  </a:txBody>
                  <a:tcPr/>
                </a:tc>
                <a:extLst>
                  <a:ext uri="{0D108BD9-81ED-4DB2-BD59-A6C34878D82A}">
                    <a16:rowId xmlns:a16="http://schemas.microsoft.com/office/drawing/2014/main" val="2978337475"/>
                  </a:ext>
                </a:extLst>
              </a:tr>
              <a:tr h="570787">
                <a:tc>
                  <a:txBody>
                    <a:bodyPr/>
                    <a:lstStyle/>
                    <a:p>
                      <a:r>
                        <a:rPr lang="en-US" sz="2600" dirty="0"/>
                        <a:t>Feature engineering</a:t>
                      </a:r>
                    </a:p>
                  </a:txBody>
                  <a:tcPr/>
                </a:tc>
                <a:tc>
                  <a:txBody>
                    <a:bodyPr/>
                    <a:lstStyle/>
                    <a:p>
                      <a:r>
                        <a:rPr lang="en-US" sz="2600" dirty="0"/>
                        <a:t>Feature-engine, Feature-tools</a:t>
                      </a:r>
                    </a:p>
                  </a:txBody>
                  <a:tcPr/>
                </a:tc>
                <a:extLst>
                  <a:ext uri="{0D108BD9-81ED-4DB2-BD59-A6C34878D82A}">
                    <a16:rowId xmlns:a16="http://schemas.microsoft.com/office/drawing/2014/main" val="1129001401"/>
                  </a:ext>
                </a:extLst>
              </a:tr>
              <a:tr h="570787">
                <a:tc>
                  <a:txBody>
                    <a:bodyPr/>
                    <a:lstStyle/>
                    <a:p>
                      <a:r>
                        <a:rPr lang="en-US" sz="2600" dirty="0"/>
                        <a:t>Numerical functionalities</a:t>
                      </a:r>
                    </a:p>
                  </a:txBody>
                  <a:tcPr/>
                </a:tc>
                <a:tc>
                  <a:txBody>
                    <a:bodyPr/>
                    <a:lstStyle/>
                    <a:p>
                      <a:r>
                        <a:rPr lang="en-US" sz="2600" dirty="0"/>
                        <a:t>NumPy, SciPy</a:t>
                      </a:r>
                    </a:p>
                  </a:txBody>
                  <a:tcPr/>
                </a:tc>
                <a:extLst>
                  <a:ext uri="{0D108BD9-81ED-4DB2-BD59-A6C34878D82A}">
                    <a16:rowId xmlns:a16="http://schemas.microsoft.com/office/drawing/2014/main" val="3372808755"/>
                  </a:ext>
                </a:extLst>
              </a:tr>
              <a:tr h="570787">
                <a:tc>
                  <a:txBody>
                    <a:bodyPr/>
                    <a:lstStyle/>
                    <a:p>
                      <a:r>
                        <a:rPr lang="en-US" sz="2600" dirty="0"/>
                        <a:t>Non deep-learning ML</a:t>
                      </a:r>
                    </a:p>
                  </a:txBody>
                  <a:tcPr/>
                </a:tc>
                <a:tc>
                  <a:txBody>
                    <a:bodyPr/>
                    <a:lstStyle/>
                    <a:p>
                      <a:r>
                        <a:rPr lang="en-US" sz="2600" dirty="0"/>
                        <a:t>Scikit-learn, </a:t>
                      </a:r>
                      <a:r>
                        <a:rPr lang="en-US" sz="2600" dirty="0" err="1"/>
                        <a:t>PyCaret</a:t>
                      </a:r>
                      <a:endParaRPr lang="en-US" sz="2600" dirty="0"/>
                    </a:p>
                  </a:txBody>
                  <a:tcPr/>
                </a:tc>
                <a:extLst>
                  <a:ext uri="{0D108BD9-81ED-4DB2-BD59-A6C34878D82A}">
                    <a16:rowId xmlns:a16="http://schemas.microsoft.com/office/drawing/2014/main" val="2530576592"/>
                  </a:ext>
                </a:extLst>
              </a:tr>
              <a:tr h="1498316">
                <a:tc>
                  <a:txBody>
                    <a:bodyPr/>
                    <a:lstStyle/>
                    <a:p>
                      <a:r>
                        <a:rPr lang="en-US" sz="2600" dirty="0"/>
                        <a:t>Deep learning ML</a:t>
                      </a:r>
                    </a:p>
                  </a:txBody>
                  <a:tcPr/>
                </a:tc>
                <a:tc>
                  <a:txBody>
                    <a:bodyPr/>
                    <a:lstStyle/>
                    <a:p>
                      <a:r>
                        <a:rPr lang="en-US" sz="2600" dirty="0" err="1"/>
                        <a:t>PyTorch</a:t>
                      </a:r>
                      <a:r>
                        <a:rPr lang="en-US" sz="2600" dirty="0"/>
                        <a:t> (Facebook), TensorFlow (Google), </a:t>
                      </a:r>
                      <a:r>
                        <a:rPr lang="en-US" sz="2600" dirty="0" err="1"/>
                        <a:t>Keras</a:t>
                      </a:r>
                      <a:r>
                        <a:rPr lang="en-US" sz="2600" dirty="0"/>
                        <a:t> (high-level framework), Caffe (Berkeley), Theano (mathematical operations), Deeplearning4j (JAVA)</a:t>
                      </a:r>
                    </a:p>
                  </a:txBody>
                  <a:tcPr/>
                </a:tc>
                <a:extLst>
                  <a:ext uri="{0D108BD9-81ED-4DB2-BD59-A6C34878D82A}">
                    <a16:rowId xmlns:a16="http://schemas.microsoft.com/office/drawing/2014/main" val="1766593880"/>
                  </a:ext>
                </a:extLst>
              </a:tr>
            </a:tbl>
          </a:graphicData>
        </a:graphic>
      </p:graphicFrame>
    </p:spTree>
    <p:extLst>
      <p:ext uri="{BB962C8B-B14F-4D97-AF65-F5344CB8AC3E}">
        <p14:creationId xmlns:p14="http://schemas.microsoft.com/office/powerpoint/2010/main" val="3404043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B7EA8-DB12-294C-9772-7D4EAAD22AEF}"/>
              </a:ext>
            </a:extLst>
          </p:cNvPr>
          <p:cNvSpPr>
            <a:spLocks noGrp="1"/>
          </p:cNvSpPr>
          <p:nvPr>
            <p:ph type="title"/>
          </p:nvPr>
        </p:nvSpPr>
        <p:spPr>
          <a:xfrm>
            <a:off x="413657" y="332471"/>
            <a:ext cx="3488871" cy="565600"/>
          </a:xfrm>
        </p:spPr>
        <p:txBody>
          <a:bodyPr>
            <a:normAutofit fontScale="90000"/>
          </a:bodyPr>
          <a:lstStyle/>
          <a:p>
            <a:r>
              <a:rPr lang="en-US" dirty="0"/>
              <a:t>Popular algorithms</a:t>
            </a:r>
          </a:p>
        </p:txBody>
      </p:sp>
      <p:pic>
        <p:nvPicPr>
          <p:cNvPr id="3074" name="Picture 2">
            <a:extLst>
              <a:ext uri="{FF2B5EF4-FFF2-40B4-BE49-F238E27FC236}">
                <a16:creationId xmlns:a16="http://schemas.microsoft.com/office/drawing/2014/main" id="{948E35F0-229F-8845-94C2-D93194A468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7351" y="-1"/>
            <a:ext cx="7248978" cy="610678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EA4D9E7-804E-EE40-83E2-BD1E59628FA4}"/>
              </a:ext>
            </a:extLst>
          </p:cNvPr>
          <p:cNvSpPr/>
          <p:nvPr/>
        </p:nvSpPr>
        <p:spPr>
          <a:xfrm>
            <a:off x="4197351" y="6251246"/>
            <a:ext cx="7248978" cy="369332"/>
          </a:xfrm>
          <a:prstGeom prst="rect">
            <a:avLst/>
          </a:prstGeom>
        </p:spPr>
        <p:txBody>
          <a:bodyPr wrap="square">
            <a:spAutoFit/>
          </a:bodyPr>
          <a:lstStyle/>
          <a:p>
            <a:r>
              <a:rPr lang="en-US" dirty="0">
                <a:solidFill>
                  <a:schemeClr val="bg1"/>
                </a:solidFill>
              </a:rPr>
              <a:t>https://</a:t>
            </a:r>
            <a:r>
              <a:rPr lang="en-US" dirty="0" err="1">
                <a:solidFill>
                  <a:schemeClr val="bg1"/>
                </a:solidFill>
              </a:rPr>
              <a:t>www.kdnuggets.com</a:t>
            </a:r>
            <a:r>
              <a:rPr lang="en-US" dirty="0">
                <a:solidFill>
                  <a:schemeClr val="bg1"/>
                </a:solidFill>
              </a:rPr>
              <a:t>/2020/04/machine-learning-ai-</a:t>
            </a:r>
            <a:r>
              <a:rPr lang="en-US" dirty="0" err="1">
                <a:solidFill>
                  <a:schemeClr val="bg1"/>
                </a:solidFill>
              </a:rPr>
              <a:t>industry.html</a:t>
            </a:r>
            <a:endParaRPr lang="en-US" dirty="0">
              <a:solidFill>
                <a:schemeClr val="bg1"/>
              </a:solidFill>
            </a:endParaRPr>
          </a:p>
        </p:txBody>
      </p:sp>
      <p:pic>
        <p:nvPicPr>
          <p:cNvPr id="5" name="Picture 4"/>
          <p:cNvPicPr>
            <a:picLocks noChangeAspect="1"/>
          </p:cNvPicPr>
          <p:nvPr/>
        </p:nvPicPr>
        <p:blipFill>
          <a:blip r:embed="rId3"/>
          <a:stretch>
            <a:fillRect/>
          </a:stretch>
        </p:blipFill>
        <p:spPr>
          <a:xfrm>
            <a:off x="300768" y="2483212"/>
            <a:ext cx="10930525" cy="1380873"/>
          </a:xfrm>
          <a:prstGeom prst="rect">
            <a:avLst/>
          </a:prstGeom>
        </p:spPr>
      </p:pic>
    </p:spTree>
    <p:extLst>
      <p:ext uri="{BB962C8B-B14F-4D97-AF65-F5344CB8AC3E}">
        <p14:creationId xmlns:p14="http://schemas.microsoft.com/office/powerpoint/2010/main" val="129339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B591B-911C-7C4F-8E10-212CC6A47AA6}"/>
              </a:ext>
            </a:extLst>
          </p:cNvPr>
          <p:cNvSpPr>
            <a:spLocks noGrp="1"/>
          </p:cNvSpPr>
          <p:nvPr>
            <p:ph type="title"/>
          </p:nvPr>
        </p:nvSpPr>
        <p:spPr/>
        <p:txBody>
          <a:bodyPr/>
          <a:lstStyle/>
          <a:p>
            <a:r>
              <a:rPr lang="en-US" dirty="0"/>
              <a:t>Waikato Environment for Knowledge Analysis (WEKA)</a:t>
            </a:r>
          </a:p>
        </p:txBody>
      </p:sp>
      <p:pic>
        <p:nvPicPr>
          <p:cNvPr id="4098" name="Picture 2">
            <a:extLst>
              <a:ext uri="{FF2B5EF4-FFF2-40B4-BE49-F238E27FC236}">
                <a16:creationId xmlns:a16="http://schemas.microsoft.com/office/drawing/2014/main" id="{22EB806F-4BDE-CA46-9791-287BEFC884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1044" y="1689100"/>
            <a:ext cx="3251200" cy="3251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A2CE48C-AA83-4B4F-BEFE-276A1692E791}"/>
              </a:ext>
            </a:extLst>
          </p:cNvPr>
          <p:cNvSpPr txBox="1"/>
          <p:nvPr/>
        </p:nvSpPr>
        <p:spPr>
          <a:xfrm>
            <a:off x="440871" y="1518557"/>
            <a:ext cx="7053943" cy="4493538"/>
          </a:xfrm>
          <a:prstGeom prst="rect">
            <a:avLst/>
          </a:prstGeom>
          <a:noFill/>
        </p:spPr>
        <p:txBody>
          <a:bodyPr wrap="square" rtlCol="0">
            <a:spAutoFit/>
          </a:bodyPr>
          <a:lstStyle/>
          <a:p>
            <a:pPr marL="285750" indent="-285750">
              <a:buFont typeface="Arial" panose="020B0604020202020204" pitchFamily="34" charset="0"/>
              <a:buChar char="•"/>
            </a:pPr>
            <a:r>
              <a:rPr lang="en-US" sz="2600" b="1" dirty="0">
                <a:solidFill>
                  <a:schemeClr val="bg1"/>
                </a:solidFill>
                <a:latin typeface="Arial" panose="020B0604020202020204" pitchFamily="34" charset="0"/>
                <a:cs typeface="Arial" panose="020B0604020202020204" pitchFamily="34" charset="0"/>
              </a:rPr>
              <a:t>Java based software</a:t>
            </a:r>
          </a:p>
          <a:p>
            <a:pPr marL="285750" indent="-285750">
              <a:buFont typeface="Arial" panose="020B0604020202020204" pitchFamily="34" charset="0"/>
              <a:buChar char="•"/>
            </a:pPr>
            <a:endParaRPr lang="en-US" sz="26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600" b="1" dirty="0">
                <a:solidFill>
                  <a:schemeClr val="bg1"/>
                </a:solidFill>
                <a:latin typeface="Arial" panose="020B0604020202020204" pitchFamily="34" charset="0"/>
                <a:cs typeface="Arial" panose="020B0604020202020204" pitchFamily="34" charset="0"/>
              </a:rPr>
              <a:t>GUI – very simple learning curve</a:t>
            </a:r>
          </a:p>
          <a:p>
            <a:pPr marL="285750" indent="-285750">
              <a:buFont typeface="Arial" panose="020B0604020202020204" pitchFamily="34" charset="0"/>
              <a:buChar char="•"/>
            </a:pPr>
            <a:endParaRPr lang="en-US" sz="26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600" b="1" dirty="0">
                <a:solidFill>
                  <a:schemeClr val="bg1"/>
                </a:solidFill>
                <a:latin typeface="Arial" panose="020B0604020202020204" pitchFamily="34" charset="0"/>
                <a:cs typeface="Arial" panose="020B0604020202020204" pitchFamily="34" charset="0"/>
              </a:rPr>
              <a:t>You can also run it on the command line using Java</a:t>
            </a:r>
          </a:p>
          <a:p>
            <a:pPr marL="285750" indent="-285750">
              <a:buFont typeface="Arial" panose="020B0604020202020204" pitchFamily="34" charset="0"/>
              <a:buChar char="•"/>
            </a:pPr>
            <a:endParaRPr lang="en-US" sz="26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600" b="1" dirty="0">
                <a:solidFill>
                  <a:schemeClr val="bg1"/>
                </a:solidFill>
                <a:latin typeface="Arial" panose="020B0604020202020204" pitchFamily="34" charset="0"/>
                <a:cs typeface="Arial" panose="020B0604020202020204" pitchFamily="34" charset="0"/>
              </a:rPr>
              <a:t>One of the first platforms, but better platforms available now</a:t>
            </a:r>
          </a:p>
          <a:p>
            <a:pPr marL="285750" indent="-285750">
              <a:buFont typeface="Arial" panose="020B0604020202020204" pitchFamily="34" charset="0"/>
              <a:buChar char="•"/>
            </a:pPr>
            <a:endParaRPr lang="en-US" sz="26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600" b="1" dirty="0">
                <a:solidFill>
                  <a:schemeClr val="bg1"/>
                </a:solidFill>
                <a:latin typeface="Arial" panose="020B0604020202020204" pitchFamily="34" charset="0"/>
                <a:cs typeface="Arial" panose="020B0604020202020204" pitchFamily="34" charset="0"/>
              </a:rPr>
              <a:t>Not used as much for broad deployment</a:t>
            </a:r>
          </a:p>
        </p:txBody>
      </p:sp>
    </p:spTree>
    <p:extLst>
      <p:ext uri="{BB962C8B-B14F-4D97-AF65-F5344CB8AC3E}">
        <p14:creationId xmlns:p14="http://schemas.microsoft.com/office/powerpoint/2010/main" val="3634726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18E8A-995A-8544-B63C-B1A95576180F}"/>
              </a:ext>
            </a:extLst>
          </p:cNvPr>
          <p:cNvSpPr>
            <a:spLocks noGrp="1"/>
          </p:cNvSpPr>
          <p:nvPr>
            <p:ph type="title"/>
          </p:nvPr>
        </p:nvSpPr>
        <p:spPr>
          <a:xfrm>
            <a:off x="838200" y="2863396"/>
            <a:ext cx="10515600" cy="565604"/>
          </a:xfrm>
        </p:spPr>
        <p:txBody>
          <a:bodyPr/>
          <a:lstStyle/>
          <a:p>
            <a:r>
              <a:rPr lang="en-US" dirty="0"/>
              <a:t>About the dataset</a:t>
            </a:r>
          </a:p>
        </p:txBody>
      </p:sp>
    </p:spTree>
    <p:extLst>
      <p:ext uri="{BB962C8B-B14F-4D97-AF65-F5344CB8AC3E}">
        <p14:creationId xmlns:p14="http://schemas.microsoft.com/office/powerpoint/2010/main" val="1928677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E3028-EA39-1449-A6E5-C5FE371DEDB3}"/>
              </a:ext>
            </a:extLst>
          </p:cNvPr>
          <p:cNvSpPr>
            <a:spLocks noGrp="1"/>
          </p:cNvSpPr>
          <p:nvPr>
            <p:ph type="title"/>
          </p:nvPr>
        </p:nvSpPr>
        <p:spPr/>
        <p:txBody>
          <a:bodyPr>
            <a:normAutofit fontScale="90000"/>
          </a:bodyPr>
          <a:lstStyle/>
          <a:p>
            <a:r>
              <a:rPr lang="en-US" dirty="0"/>
              <a:t>Compound identification using LC-MS is still a big challenge</a:t>
            </a:r>
          </a:p>
        </p:txBody>
      </p:sp>
      <p:sp>
        <p:nvSpPr>
          <p:cNvPr id="3" name="Oval 2">
            <a:extLst>
              <a:ext uri="{FF2B5EF4-FFF2-40B4-BE49-F238E27FC236}">
                <a16:creationId xmlns:a16="http://schemas.microsoft.com/office/drawing/2014/main" id="{6E8027D5-FDF3-AC4E-89FB-20A12F65C52C}"/>
              </a:ext>
            </a:extLst>
          </p:cNvPr>
          <p:cNvSpPr/>
          <p:nvPr/>
        </p:nvSpPr>
        <p:spPr>
          <a:xfrm>
            <a:off x="601903" y="1414462"/>
            <a:ext cx="4100513" cy="4029075"/>
          </a:xfrm>
          <a:prstGeom prst="ellipse">
            <a:avLst/>
          </a:prstGeom>
          <a:solidFill>
            <a:srgbClr val="0070C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F4C28EEC-6107-5F4A-AEE0-7495137786BD}"/>
              </a:ext>
            </a:extLst>
          </p:cNvPr>
          <p:cNvSpPr/>
          <p:nvPr/>
        </p:nvSpPr>
        <p:spPr>
          <a:xfrm>
            <a:off x="1778240" y="3809999"/>
            <a:ext cx="1747838" cy="1633538"/>
          </a:xfrm>
          <a:prstGeom prst="ellipse">
            <a:avLst/>
          </a:prstGeom>
          <a:solidFill>
            <a:srgbClr val="F9F73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5" name="TextBox 4">
            <a:extLst>
              <a:ext uri="{FF2B5EF4-FFF2-40B4-BE49-F238E27FC236}">
                <a16:creationId xmlns:a16="http://schemas.microsoft.com/office/drawing/2014/main" id="{BA4FC579-693A-9349-BBFB-8ADAEE1359B1}"/>
              </a:ext>
            </a:extLst>
          </p:cNvPr>
          <p:cNvSpPr txBox="1"/>
          <p:nvPr/>
        </p:nvSpPr>
        <p:spPr>
          <a:xfrm>
            <a:off x="1123396" y="2381398"/>
            <a:ext cx="3057525" cy="892552"/>
          </a:xfrm>
          <a:prstGeom prst="rect">
            <a:avLst/>
          </a:prstGeom>
          <a:noFill/>
        </p:spPr>
        <p:txBody>
          <a:bodyPr wrap="square" rtlCol="0">
            <a:spAutoFit/>
          </a:bodyPr>
          <a:lstStyle/>
          <a:p>
            <a:pPr algn="ctr"/>
            <a:r>
              <a:rPr lang="en-US" sz="2600" dirty="0">
                <a:solidFill>
                  <a:schemeClr val="bg1"/>
                </a:solidFill>
              </a:rPr>
              <a:t>&gt;1 million estimated plant metabolites</a:t>
            </a:r>
          </a:p>
        </p:txBody>
      </p:sp>
      <p:sp>
        <p:nvSpPr>
          <p:cNvPr id="6" name="TextBox 5">
            <a:extLst>
              <a:ext uri="{FF2B5EF4-FFF2-40B4-BE49-F238E27FC236}">
                <a16:creationId xmlns:a16="http://schemas.microsoft.com/office/drawing/2014/main" id="{FF62F48E-9DE2-7B40-8BBC-851E66C70E60}"/>
              </a:ext>
            </a:extLst>
          </p:cNvPr>
          <p:cNvSpPr txBox="1"/>
          <p:nvPr/>
        </p:nvSpPr>
        <p:spPr>
          <a:xfrm>
            <a:off x="1841605" y="4289954"/>
            <a:ext cx="1602585" cy="707886"/>
          </a:xfrm>
          <a:prstGeom prst="rect">
            <a:avLst/>
          </a:prstGeom>
          <a:noFill/>
        </p:spPr>
        <p:txBody>
          <a:bodyPr wrap="square" rtlCol="0">
            <a:spAutoFit/>
          </a:bodyPr>
          <a:lstStyle/>
          <a:p>
            <a:pPr algn="ctr"/>
            <a:r>
              <a:rPr lang="en-US" sz="2000" dirty="0"/>
              <a:t>50-100K documented</a:t>
            </a:r>
          </a:p>
        </p:txBody>
      </p:sp>
      <p:sp>
        <p:nvSpPr>
          <p:cNvPr id="7" name="Oval 6">
            <a:extLst>
              <a:ext uri="{FF2B5EF4-FFF2-40B4-BE49-F238E27FC236}">
                <a16:creationId xmlns:a16="http://schemas.microsoft.com/office/drawing/2014/main" id="{5891B84B-9180-CD45-B28F-CE87FDB1D9E1}"/>
              </a:ext>
            </a:extLst>
          </p:cNvPr>
          <p:cNvSpPr/>
          <p:nvPr/>
        </p:nvSpPr>
        <p:spPr>
          <a:xfrm>
            <a:off x="2400300" y="4997840"/>
            <a:ext cx="444737" cy="445696"/>
          </a:xfrm>
          <a:prstGeom prst="ellipse">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D5FFAC9-0AB9-BB48-816C-5EC573830DA4}"/>
              </a:ext>
            </a:extLst>
          </p:cNvPr>
          <p:cNvSpPr txBox="1"/>
          <p:nvPr/>
        </p:nvSpPr>
        <p:spPr>
          <a:xfrm>
            <a:off x="25191" y="5918626"/>
            <a:ext cx="5525392" cy="830997"/>
          </a:xfrm>
          <a:prstGeom prst="rect">
            <a:avLst/>
          </a:prstGeom>
          <a:noFill/>
        </p:spPr>
        <p:txBody>
          <a:bodyPr wrap="square" rtlCol="0">
            <a:spAutoFit/>
          </a:bodyPr>
          <a:lstStyle/>
          <a:p>
            <a:pPr algn="ctr"/>
            <a:r>
              <a:rPr lang="en-US" sz="2400" dirty="0">
                <a:solidFill>
                  <a:schemeClr val="bg1"/>
                </a:solidFill>
              </a:rPr>
              <a:t>Compounds with LC-MS/MS information  in </a:t>
            </a:r>
            <a:r>
              <a:rPr lang="en-US" sz="2400" dirty="0" err="1">
                <a:solidFill>
                  <a:schemeClr val="bg1"/>
                </a:solidFill>
              </a:rPr>
              <a:t>MassBank</a:t>
            </a:r>
            <a:r>
              <a:rPr lang="en-US" sz="2400" dirty="0">
                <a:solidFill>
                  <a:schemeClr val="bg1"/>
                </a:solidFill>
              </a:rPr>
              <a:t> of North America </a:t>
            </a:r>
            <a:r>
              <a:rPr lang="en-US" sz="2400" b="1" dirty="0">
                <a:solidFill>
                  <a:srgbClr val="FFC000"/>
                </a:solidFill>
              </a:rPr>
              <a:t>(&lt;20,000)</a:t>
            </a:r>
          </a:p>
        </p:txBody>
      </p:sp>
      <p:cxnSp>
        <p:nvCxnSpPr>
          <p:cNvPr id="9" name="Straight Arrow Connector 8">
            <a:extLst>
              <a:ext uri="{FF2B5EF4-FFF2-40B4-BE49-F238E27FC236}">
                <a16:creationId xmlns:a16="http://schemas.microsoft.com/office/drawing/2014/main" id="{ED37EE6E-D379-0C41-8017-2C2AC759A5A9}"/>
              </a:ext>
            </a:extLst>
          </p:cNvPr>
          <p:cNvCxnSpPr>
            <a:cxnSpLocks/>
          </p:cNvCxnSpPr>
          <p:nvPr/>
        </p:nvCxnSpPr>
        <p:spPr>
          <a:xfrm flipV="1">
            <a:off x="1607984" y="5443535"/>
            <a:ext cx="864394" cy="40127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tomato_network_ided_comps.pdf"/>
          <p:cNvPicPr>
            <a:picLocks noChangeAspect="1"/>
          </p:cNvPicPr>
          <p:nvPr/>
        </p:nvPicPr>
        <p:blipFill rotWithShape="1">
          <a:blip r:embed="rId2">
            <a:extLst>
              <a:ext uri="{28A0092B-C50C-407E-A947-70E740481C1C}">
                <a14:useLocalDpi xmlns:a14="http://schemas.microsoft.com/office/drawing/2010/main" val="0"/>
              </a:ext>
            </a:extLst>
          </a:blip>
          <a:srcRect l="33684" t="4005" r="34268" b="71983"/>
          <a:stretch/>
        </p:blipFill>
        <p:spPr>
          <a:xfrm>
            <a:off x="6595417" y="2103944"/>
            <a:ext cx="4176070" cy="4049206"/>
          </a:xfrm>
          <a:prstGeom prst="rect">
            <a:avLst/>
          </a:prstGeom>
        </p:spPr>
      </p:pic>
      <p:sp>
        <p:nvSpPr>
          <p:cNvPr id="15" name="TextBox 14">
            <a:extLst>
              <a:ext uri="{FF2B5EF4-FFF2-40B4-BE49-F238E27FC236}">
                <a16:creationId xmlns:a16="http://schemas.microsoft.com/office/drawing/2014/main" id="{9D5FFAC9-0AB9-BB48-816C-5EC573830DA4}"/>
              </a:ext>
            </a:extLst>
          </p:cNvPr>
          <p:cNvSpPr txBox="1"/>
          <p:nvPr/>
        </p:nvSpPr>
        <p:spPr>
          <a:xfrm>
            <a:off x="4914901" y="1206551"/>
            <a:ext cx="7413170" cy="830997"/>
          </a:xfrm>
          <a:prstGeom prst="rect">
            <a:avLst/>
          </a:prstGeom>
          <a:noFill/>
        </p:spPr>
        <p:txBody>
          <a:bodyPr wrap="square" rtlCol="0">
            <a:spAutoFit/>
          </a:bodyPr>
          <a:lstStyle/>
          <a:p>
            <a:pPr algn="ctr"/>
            <a:r>
              <a:rPr lang="en-US" sz="2400" b="1" dirty="0">
                <a:solidFill>
                  <a:schemeClr val="accent4"/>
                </a:solidFill>
              </a:rPr>
              <a:t>&lt;5% of the peaks </a:t>
            </a:r>
            <a:r>
              <a:rPr lang="en-US" sz="2400" dirty="0">
                <a:solidFill>
                  <a:schemeClr val="bg1"/>
                </a:solidFill>
              </a:rPr>
              <a:t>in tomato with MS/MS information could be annotated using database search</a:t>
            </a:r>
            <a:endParaRPr lang="en-US" sz="2400" b="1" dirty="0">
              <a:solidFill>
                <a:srgbClr val="FFC000"/>
              </a:solidFill>
            </a:endParaRPr>
          </a:p>
        </p:txBody>
      </p:sp>
    </p:spTree>
    <p:extLst>
      <p:ext uri="{BB962C8B-B14F-4D97-AF65-F5344CB8AC3E}">
        <p14:creationId xmlns:p14="http://schemas.microsoft.com/office/powerpoint/2010/main" val="113910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44B5E-A68C-CF47-AF09-B8C9D10491E0}"/>
              </a:ext>
            </a:extLst>
          </p:cNvPr>
          <p:cNvSpPr>
            <a:spLocks noGrp="1"/>
          </p:cNvSpPr>
          <p:nvPr>
            <p:ph type="title"/>
          </p:nvPr>
        </p:nvSpPr>
        <p:spPr/>
        <p:txBody>
          <a:bodyPr>
            <a:normAutofit/>
          </a:bodyPr>
          <a:lstStyle/>
          <a:p>
            <a:r>
              <a:rPr lang="en-US" dirty="0"/>
              <a:t>LC-MS/MS overview</a:t>
            </a:r>
          </a:p>
        </p:txBody>
      </p:sp>
      <p:pic>
        <p:nvPicPr>
          <p:cNvPr id="5122" name="Picture 2" descr="Figure 2. A Schematic diagram of LC-MS instrument">
            <a:extLst>
              <a:ext uri="{FF2B5EF4-FFF2-40B4-BE49-F238E27FC236}">
                <a16:creationId xmlns:a16="http://schemas.microsoft.com/office/drawing/2014/main" id="{C4BD57A2-6019-C141-A4F6-A4FC3B55A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498" y="1301302"/>
            <a:ext cx="10775302" cy="385553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9526A7EF-0311-0A40-9940-4BDE9238EDF5}"/>
              </a:ext>
            </a:extLst>
          </p:cNvPr>
          <p:cNvSpPr txBox="1"/>
          <p:nvPr/>
        </p:nvSpPr>
        <p:spPr>
          <a:xfrm>
            <a:off x="9459778" y="5455545"/>
            <a:ext cx="2396319" cy="338554"/>
          </a:xfrm>
          <a:prstGeom prst="rect">
            <a:avLst/>
          </a:prstGeom>
          <a:noFill/>
        </p:spPr>
        <p:txBody>
          <a:bodyPr wrap="square" rtlCol="0">
            <a:spAutoFit/>
          </a:bodyPr>
          <a:lstStyle/>
          <a:p>
            <a:pPr algn="ctr"/>
            <a:r>
              <a:rPr lang="en-US" sz="1600" b="1" i="1" dirty="0">
                <a:solidFill>
                  <a:schemeClr val="bg1"/>
                </a:solidFill>
                <a:latin typeface="Arial" panose="020B0604020202020204" pitchFamily="34" charset="0"/>
                <a:cs typeface="Arial" panose="020B0604020202020204" pitchFamily="34" charset="0"/>
              </a:rPr>
              <a:t>Liu et al, 2011</a:t>
            </a:r>
          </a:p>
        </p:txBody>
      </p:sp>
    </p:spTree>
    <p:extLst>
      <p:ext uri="{BB962C8B-B14F-4D97-AF65-F5344CB8AC3E}">
        <p14:creationId xmlns:p14="http://schemas.microsoft.com/office/powerpoint/2010/main" val="381501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D4E3E-F5DE-AE49-B41A-9A1F7DC6A80F}"/>
              </a:ext>
            </a:extLst>
          </p:cNvPr>
          <p:cNvSpPr>
            <a:spLocks noGrp="1"/>
          </p:cNvSpPr>
          <p:nvPr>
            <p:ph type="title"/>
          </p:nvPr>
        </p:nvSpPr>
        <p:spPr/>
        <p:txBody>
          <a:bodyPr>
            <a:normAutofit/>
          </a:bodyPr>
          <a:lstStyle/>
          <a:p>
            <a:r>
              <a:rPr lang="en-US" dirty="0"/>
              <a:t>Properties that can be used for classification</a:t>
            </a:r>
          </a:p>
        </p:txBody>
      </p:sp>
      <p:sp>
        <p:nvSpPr>
          <p:cNvPr id="5" name="TextBox 4"/>
          <p:cNvSpPr txBox="1"/>
          <p:nvPr/>
        </p:nvSpPr>
        <p:spPr>
          <a:xfrm>
            <a:off x="253092" y="4634496"/>
            <a:ext cx="2122714"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Retention time</a:t>
            </a:r>
          </a:p>
        </p:txBody>
      </p:sp>
      <p:sp>
        <p:nvSpPr>
          <p:cNvPr id="7" name="TextBox 6"/>
          <p:cNvSpPr txBox="1"/>
          <p:nvPr/>
        </p:nvSpPr>
        <p:spPr>
          <a:xfrm>
            <a:off x="4324350" y="4680663"/>
            <a:ext cx="1578429"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Isotope patterns</a:t>
            </a:r>
          </a:p>
        </p:txBody>
      </p:sp>
      <p:sp>
        <p:nvSpPr>
          <p:cNvPr id="9" name="TextBox 8"/>
          <p:cNvSpPr txBox="1"/>
          <p:nvPr/>
        </p:nvSpPr>
        <p:spPr>
          <a:xfrm>
            <a:off x="7518576" y="4526774"/>
            <a:ext cx="1981200" cy="1015663"/>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MS/MS fragmentation patterns</a:t>
            </a:r>
          </a:p>
        </p:txBody>
      </p:sp>
      <p:sp>
        <p:nvSpPr>
          <p:cNvPr id="10" name="TextBox 9"/>
          <p:cNvSpPr txBox="1"/>
          <p:nvPr/>
        </p:nvSpPr>
        <p:spPr>
          <a:xfrm>
            <a:off x="9715501" y="5540090"/>
            <a:ext cx="1981200"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Molecular cross-section*</a:t>
            </a:r>
          </a:p>
        </p:txBody>
      </p:sp>
      <p:cxnSp>
        <p:nvCxnSpPr>
          <p:cNvPr id="12" name="Straight Arrow Connector 11"/>
          <p:cNvCxnSpPr/>
          <p:nvPr/>
        </p:nvCxnSpPr>
        <p:spPr>
          <a:xfrm flipH="1">
            <a:off x="1526721" y="4196443"/>
            <a:ext cx="1126672" cy="2612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3167743" y="4196443"/>
            <a:ext cx="89808" cy="9470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887686" y="4131128"/>
            <a:ext cx="117021" cy="50336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286500" y="4196443"/>
            <a:ext cx="506186" cy="116755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941128" y="4096886"/>
            <a:ext cx="125186" cy="42988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9614807" y="4050719"/>
            <a:ext cx="623207" cy="125606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997529" y="5353425"/>
            <a:ext cx="2122714"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Monoisotopic mass</a:t>
            </a:r>
          </a:p>
        </p:txBody>
      </p:sp>
      <p:sp>
        <p:nvSpPr>
          <p:cNvPr id="26" name="TextBox 25"/>
          <p:cNvSpPr txBox="1"/>
          <p:nvPr/>
        </p:nvSpPr>
        <p:spPr>
          <a:xfrm>
            <a:off x="6106886" y="5540090"/>
            <a:ext cx="1578429"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Formula</a:t>
            </a:r>
          </a:p>
        </p:txBody>
      </p:sp>
      <p:pic>
        <p:nvPicPr>
          <p:cNvPr id="17" name="Picture 16">
            <a:extLst>
              <a:ext uri="{FF2B5EF4-FFF2-40B4-BE49-F238E27FC236}">
                <a16:creationId xmlns:a16="http://schemas.microsoft.com/office/drawing/2014/main" id="{D4B916F0-BC38-034E-BB44-1D61A4B50329}"/>
              </a:ext>
            </a:extLst>
          </p:cNvPr>
          <p:cNvPicPr/>
          <p:nvPr/>
        </p:nvPicPr>
        <p:blipFill rotWithShape="1">
          <a:blip r:embed="rId2" cstate="print"/>
          <a:srcRect t="50990"/>
          <a:stretch/>
        </p:blipFill>
        <p:spPr bwMode="auto">
          <a:xfrm>
            <a:off x="1526721" y="1041512"/>
            <a:ext cx="8367226" cy="2868365"/>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227243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P spid="25"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D4E3E-F5DE-AE49-B41A-9A1F7DC6A80F}"/>
              </a:ext>
            </a:extLst>
          </p:cNvPr>
          <p:cNvSpPr>
            <a:spLocks noGrp="1"/>
          </p:cNvSpPr>
          <p:nvPr>
            <p:ph type="title"/>
          </p:nvPr>
        </p:nvSpPr>
        <p:spPr/>
        <p:txBody>
          <a:bodyPr>
            <a:normAutofit/>
          </a:bodyPr>
          <a:lstStyle/>
          <a:p>
            <a:r>
              <a:rPr lang="en-US" dirty="0"/>
              <a:t>Properties that can be used for classification</a:t>
            </a:r>
          </a:p>
        </p:txBody>
      </p:sp>
      <p:pic>
        <p:nvPicPr>
          <p:cNvPr id="4" name="Picture 3"/>
          <p:cNvPicPr/>
          <p:nvPr/>
        </p:nvPicPr>
        <p:blipFill rotWithShape="1">
          <a:blip r:embed="rId2" cstate="print"/>
          <a:srcRect t="50990"/>
          <a:stretch/>
        </p:blipFill>
        <p:spPr bwMode="auto">
          <a:xfrm>
            <a:off x="1526721" y="1041512"/>
            <a:ext cx="8367226" cy="2868365"/>
          </a:xfrm>
          <a:prstGeom prst="rect">
            <a:avLst/>
          </a:prstGeom>
          <a:noFill/>
          <a:ln w="9525">
            <a:solidFill>
              <a:schemeClr val="tx1"/>
            </a:solidFill>
            <a:miter lim="800000"/>
            <a:headEnd/>
            <a:tailEnd/>
          </a:ln>
        </p:spPr>
      </p:pic>
      <p:sp>
        <p:nvSpPr>
          <p:cNvPr id="5" name="TextBox 4"/>
          <p:cNvSpPr txBox="1"/>
          <p:nvPr/>
        </p:nvSpPr>
        <p:spPr>
          <a:xfrm>
            <a:off x="253092" y="4634496"/>
            <a:ext cx="2122714"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Retention time</a:t>
            </a:r>
          </a:p>
        </p:txBody>
      </p:sp>
      <p:sp>
        <p:nvSpPr>
          <p:cNvPr id="6" name="TextBox 5"/>
          <p:cNvSpPr txBox="1"/>
          <p:nvPr/>
        </p:nvSpPr>
        <p:spPr>
          <a:xfrm>
            <a:off x="1997529" y="5353425"/>
            <a:ext cx="2122714" cy="707886"/>
          </a:xfrm>
          <a:prstGeom prst="rect">
            <a:avLst/>
          </a:prstGeom>
          <a:noFill/>
        </p:spPr>
        <p:txBody>
          <a:bodyPr wrap="square" rtlCol="0">
            <a:spAutoFit/>
          </a:bodyPr>
          <a:lstStyle/>
          <a:p>
            <a:pPr algn="ctr"/>
            <a:r>
              <a:rPr lang="en-US" sz="2000" b="1" dirty="0">
                <a:solidFill>
                  <a:srgbClr val="FFC000"/>
                </a:solidFill>
                <a:latin typeface="Arial" panose="020B0604020202020204" pitchFamily="34" charset="0"/>
                <a:cs typeface="Arial" panose="020B0604020202020204" pitchFamily="34" charset="0"/>
              </a:rPr>
              <a:t>Monoisotopic mass</a:t>
            </a:r>
          </a:p>
        </p:txBody>
      </p:sp>
      <p:sp>
        <p:nvSpPr>
          <p:cNvPr id="7" name="TextBox 6"/>
          <p:cNvSpPr txBox="1"/>
          <p:nvPr/>
        </p:nvSpPr>
        <p:spPr>
          <a:xfrm>
            <a:off x="4324350" y="4680663"/>
            <a:ext cx="1578429"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Isotope patterns</a:t>
            </a:r>
          </a:p>
        </p:txBody>
      </p:sp>
      <p:sp>
        <p:nvSpPr>
          <p:cNvPr id="8" name="TextBox 7"/>
          <p:cNvSpPr txBox="1"/>
          <p:nvPr/>
        </p:nvSpPr>
        <p:spPr>
          <a:xfrm>
            <a:off x="6106886" y="5540090"/>
            <a:ext cx="1578429" cy="400110"/>
          </a:xfrm>
          <a:prstGeom prst="rect">
            <a:avLst/>
          </a:prstGeom>
          <a:noFill/>
        </p:spPr>
        <p:txBody>
          <a:bodyPr wrap="square" rtlCol="0">
            <a:spAutoFit/>
          </a:bodyPr>
          <a:lstStyle/>
          <a:p>
            <a:pPr algn="ctr"/>
            <a:r>
              <a:rPr lang="en-US" sz="2000" b="1" dirty="0">
                <a:solidFill>
                  <a:srgbClr val="FFC000"/>
                </a:solidFill>
                <a:latin typeface="Arial" panose="020B0604020202020204" pitchFamily="34" charset="0"/>
                <a:cs typeface="Arial" panose="020B0604020202020204" pitchFamily="34" charset="0"/>
              </a:rPr>
              <a:t>Formula</a:t>
            </a:r>
          </a:p>
        </p:txBody>
      </p:sp>
      <p:sp>
        <p:nvSpPr>
          <p:cNvPr id="9" name="TextBox 8"/>
          <p:cNvSpPr txBox="1"/>
          <p:nvPr/>
        </p:nvSpPr>
        <p:spPr>
          <a:xfrm>
            <a:off x="7518576" y="4526774"/>
            <a:ext cx="1981200" cy="1015663"/>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MS/MS fragmentation patterns</a:t>
            </a:r>
          </a:p>
        </p:txBody>
      </p:sp>
      <p:sp>
        <p:nvSpPr>
          <p:cNvPr id="10" name="TextBox 9"/>
          <p:cNvSpPr txBox="1"/>
          <p:nvPr/>
        </p:nvSpPr>
        <p:spPr>
          <a:xfrm>
            <a:off x="9715501" y="5540090"/>
            <a:ext cx="1981200"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Molecular cross-section*</a:t>
            </a:r>
          </a:p>
        </p:txBody>
      </p:sp>
      <p:cxnSp>
        <p:nvCxnSpPr>
          <p:cNvPr id="12" name="Straight Arrow Connector 11"/>
          <p:cNvCxnSpPr/>
          <p:nvPr/>
        </p:nvCxnSpPr>
        <p:spPr>
          <a:xfrm flipH="1">
            <a:off x="1526721" y="4196443"/>
            <a:ext cx="1126672" cy="2612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3167743" y="4196443"/>
            <a:ext cx="89808" cy="9470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4887686" y="4131128"/>
            <a:ext cx="117021" cy="50336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286500" y="4196443"/>
            <a:ext cx="506186" cy="116755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941128" y="4096886"/>
            <a:ext cx="125186" cy="42988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9614807" y="4050719"/>
            <a:ext cx="623207" cy="125606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941128" y="5796643"/>
            <a:ext cx="148862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199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9BDA5-96AA-2245-A7A5-5CECAB974AB7}"/>
              </a:ext>
            </a:extLst>
          </p:cNvPr>
          <p:cNvSpPr>
            <a:spLocks noGrp="1"/>
          </p:cNvSpPr>
          <p:nvPr>
            <p:ph type="title"/>
          </p:nvPr>
        </p:nvSpPr>
        <p:spPr/>
        <p:txBody>
          <a:bodyPr>
            <a:normAutofit fontScale="90000"/>
          </a:bodyPr>
          <a:lstStyle/>
          <a:p>
            <a:r>
              <a:rPr lang="en-US" dirty="0"/>
              <a:t>Lipid MAPS database has </a:t>
            </a:r>
            <a:r>
              <a:rPr lang="en-US" dirty="0">
                <a:solidFill>
                  <a:srgbClr val="FFC000"/>
                </a:solidFill>
              </a:rPr>
              <a:t>~42,000 lipids </a:t>
            </a:r>
            <a:r>
              <a:rPr lang="en-US" dirty="0"/>
              <a:t>organized into a hierarchical ontology</a:t>
            </a:r>
          </a:p>
        </p:txBody>
      </p:sp>
      <p:pic>
        <p:nvPicPr>
          <p:cNvPr id="4" name="Picture 3"/>
          <p:cNvPicPr>
            <a:picLocks noChangeAspect="1"/>
          </p:cNvPicPr>
          <p:nvPr/>
        </p:nvPicPr>
        <p:blipFill>
          <a:blip r:embed="rId2"/>
          <a:stretch>
            <a:fillRect/>
          </a:stretch>
        </p:blipFill>
        <p:spPr>
          <a:xfrm>
            <a:off x="1561420" y="1606722"/>
            <a:ext cx="9231766" cy="4608020"/>
          </a:xfrm>
          <a:prstGeom prst="rect">
            <a:avLst/>
          </a:prstGeom>
        </p:spPr>
      </p:pic>
      <p:sp>
        <p:nvSpPr>
          <p:cNvPr id="8" name="TextBox 7"/>
          <p:cNvSpPr txBox="1"/>
          <p:nvPr/>
        </p:nvSpPr>
        <p:spPr>
          <a:xfrm>
            <a:off x="4414157" y="1206612"/>
            <a:ext cx="3363686"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Ontology</a:t>
            </a:r>
          </a:p>
        </p:txBody>
      </p:sp>
    </p:spTree>
    <p:extLst>
      <p:ext uri="{BB962C8B-B14F-4D97-AF65-F5344CB8AC3E}">
        <p14:creationId xmlns:p14="http://schemas.microsoft.com/office/powerpoint/2010/main" val="284453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92ABA-F830-8E49-B004-F8DD1756BC78}"/>
              </a:ext>
            </a:extLst>
          </p:cNvPr>
          <p:cNvSpPr>
            <a:spLocks noGrp="1"/>
          </p:cNvSpPr>
          <p:nvPr>
            <p:ph type="title"/>
          </p:nvPr>
        </p:nvSpPr>
        <p:spPr/>
        <p:txBody>
          <a:bodyPr/>
          <a:lstStyle/>
          <a:p>
            <a:r>
              <a:rPr lang="en-US" dirty="0"/>
              <a:t>Overview of the previous lecture</a:t>
            </a:r>
          </a:p>
        </p:txBody>
      </p:sp>
      <p:sp>
        <p:nvSpPr>
          <p:cNvPr id="3" name="Content Placeholder 2">
            <a:extLst>
              <a:ext uri="{FF2B5EF4-FFF2-40B4-BE49-F238E27FC236}">
                <a16:creationId xmlns:a16="http://schemas.microsoft.com/office/drawing/2014/main" id="{6AA37538-A4BA-FA43-8DBA-C4087F79DA3B}"/>
              </a:ext>
            </a:extLst>
          </p:cNvPr>
          <p:cNvSpPr>
            <a:spLocks noGrp="1"/>
          </p:cNvSpPr>
          <p:nvPr>
            <p:ph idx="1"/>
          </p:nvPr>
        </p:nvSpPr>
        <p:spPr>
          <a:xfrm>
            <a:off x="838200" y="1102179"/>
            <a:ext cx="10515600" cy="4438009"/>
          </a:xfrm>
        </p:spPr>
        <p:txBody>
          <a:bodyPr>
            <a:normAutofit/>
          </a:bodyPr>
          <a:lstStyle/>
          <a:p>
            <a:r>
              <a:rPr lang="en-US" b="1" i="1" dirty="0">
                <a:solidFill>
                  <a:srgbClr val="FFC000"/>
                </a:solidFill>
              </a:rPr>
              <a:t>Supervised</a:t>
            </a:r>
          </a:p>
          <a:p>
            <a:pPr lvl="1"/>
            <a:r>
              <a:rPr lang="en-US" b="1" i="1" dirty="0"/>
              <a:t>Decision Trees</a:t>
            </a:r>
          </a:p>
          <a:p>
            <a:pPr lvl="1"/>
            <a:r>
              <a:rPr lang="en-US" b="1" i="1" dirty="0"/>
              <a:t>Random Forest</a:t>
            </a:r>
          </a:p>
          <a:p>
            <a:pPr lvl="1"/>
            <a:r>
              <a:rPr lang="en-US" b="1" i="1" dirty="0"/>
              <a:t>Bagging and Boosting</a:t>
            </a:r>
          </a:p>
          <a:p>
            <a:pPr lvl="1"/>
            <a:r>
              <a:rPr lang="en-US" b="1" i="1" dirty="0"/>
              <a:t>Support Vector Machines</a:t>
            </a:r>
          </a:p>
          <a:p>
            <a:pPr lvl="1"/>
            <a:r>
              <a:rPr lang="en-US" b="1" i="1" dirty="0"/>
              <a:t>Logistic Regression</a:t>
            </a:r>
          </a:p>
          <a:p>
            <a:pPr marL="0" indent="0">
              <a:buNone/>
            </a:pPr>
            <a:endParaRPr lang="en-US" b="1" i="1" dirty="0"/>
          </a:p>
          <a:p>
            <a:r>
              <a:rPr lang="en-US" b="1" i="1" dirty="0">
                <a:solidFill>
                  <a:srgbClr val="FFC000"/>
                </a:solidFill>
              </a:rPr>
              <a:t>Unsupervised</a:t>
            </a:r>
          </a:p>
          <a:p>
            <a:pPr lvl="1"/>
            <a:r>
              <a:rPr lang="en-US" b="1" i="1" dirty="0"/>
              <a:t>K-means Clustering</a:t>
            </a:r>
          </a:p>
          <a:p>
            <a:pPr lvl="1"/>
            <a:r>
              <a:rPr lang="en-US" b="1" i="1" dirty="0"/>
              <a:t>Principal Components Analysis</a:t>
            </a:r>
          </a:p>
        </p:txBody>
      </p:sp>
    </p:spTree>
    <p:extLst>
      <p:ext uri="{BB962C8B-B14F-4D97-AF65-F5344CB8AC3E}">
        <p14:creationId xmlns:p14="http://schemas.microsoft.com/office/powerpoint/2010/main" val="2641209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CCC3A-7B57-A64E-A432-12716855BD3B}"/>
              </a:ext>
            </a:extLst>
          </p:cNvPr>
          <p:cNvSpPr>
            <a:spLocks noGrp="1"/>
          </p:cNvSpPr>
          <p:nvPr>
            <p:ph type="title"/>
          </p:nvPr>
        </p:nvSpPr>
        <p:spPr/>
        <p:txBody>
          <a:bodyPr/>
          <a:lstStyle/>
          <a:p>
            <a:r>
              <a:rPr lang="en-US" dirty="0"/>
              <a:t>Features</a:t>
            </a:r>
          </a:p>
        </p:txBody>
      </p:sp>
      <p:pic>
        <p:nvPicPr>
          <p:cNvPr id="4" name="Picture 3">
            <a:extLst>
              <a:ext uri="{FF2B5EF4-FFF2-40B4-BE49-F238E27FC236}">
                <a16:creationId xmlns:a16="http://schemas.microsoft.com/office/drawing/2014/main" id="{D7DFD1CE-1661-4D4D-A5D5-94B8B0A7D161}"/>
              </a:ext>
            </a:extLst>
          </p:cNvPr>
          <p:cNvPicPr>
            <a:picLocks noChangeAspect="1"/>
          </p:cNvPicPr>
          <p:nvPr/>
        </p:nvPicPr>
        <p:blipFill>
          <a:blip r:embed="rId2"/>
          <a:stretch>
            <a:fillRect/>
          </a:stretch>
        </p:blipFill>
        <p:spPr>
          <a:xfrm>
            <a:off x="2182841" y="1399266"/>
            <a:ext cx="7826317" cy="2271540"/>
          </a:xfrm>
          <a:prstGeom prst="rect">
            <a:avLst/>
          </a:prstGeom>
        </p:spPr>
      </p:pic>
    </p:spTree>
    <p:extLst>
      <p:ext uri="{BB962C8B-B14F-4D97-AF65-F5344CB8AC3E}">
        <p14:creationId xmlns:p14="http://schemas.microsoft.com/office/powerpoint/2010/main" val="3082501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129DF-801E-954F-A08C-E190FAC65BE2}"/>
              </a:ext>
            </a:extLst>
          </p:cNvPr>
          <p:cNvSpPr>
            <a:spLocks noGrp="1"/>
          </p:cNvSpPr>
          <p:nvPr>
            <p:ph type="title"/>
          </p:nvPr>
        </p:nvSpPr>
        <p:spPr/>
        <p:txBody>
          <a:bodyPr/>
          <a:lstStyle/>
          <a:p>
            <a:r>
              <a:rPr lang="en-US" dirty="0"/>
              <a:t>GUI Chooser</a:t>
            </a:r>
          </a:p>
        </p:txBody>
      </p:sp>
      <p:pic>
        <p:nvPicPr>
          <p:cNvPr id="4" name="Picture 3">
            <a:extLst>
              <a:ext uri="{FF2B5EF4-FFF2-40B4-BE49-F238E27FC236}">
                <a16:creationId xmlns:a16="http://schemas.microsoft.com/office/drawing/2014/main" id="{46C90B72-7AD5-6D4C-ADFA-A772950F8265}"/>
              </a:ext>
            </a:extLst>
          </p:cNvPr>
          <p:cNvPicPr>
            <a:picLocks noChangeAspect="1"/>
          </p:cNvPicPr>
          <p:nvPr/>
        </p:nvPicPr>
        <p:blipFill>
          <a:blip r:embed="rId2"/>
          <a:stretch>
            <a:fillRect/>
          </a:stretch>
        </p:blipFill>
        <p:spPr>
          <a:xfrm>
            <a:off x="2521857" y="1594758"/>
            <a:ext cx="6426199" cy="3974968"/>
          </a:xfrm>
          <a:prstGeom prst="rect">
            <a:avLst/>
          </a:prstGeom>
        </p:spPr>
      </p:pic>
    </p:spTree>
    <p:extLst>
      <p:ext uri="{BB962C8B-B14F-4D97-AF65-F5344CB8AC3E}">
        <p14:creationId xmlns:p14="http://schemas.microsoft.com/office/powerpoint/2010/main" val="3766044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547D1-627B-CB4E-BE32-F2B3FF9A8DCD}"/>
              </a:ext>
            </a:extLst>
          </p:cNvPr>
          <p:cNvSpPr>
            <a:spLocks noGrp="1"/>
          </p:cNvSpPr>
          <p:nvPr>
            <p:ph type="title"/>
          </p:nvPr>
        </p:nvSpPr>
        <p:spPr/>
        <p:txBody>
          <a:bodyPr/>
          <a:lstStyle/>
          <a:p>
            <a:r>
              <a:rPr lang="en-US" dirty="0"/>
              <a:t>WEKA Experimenter</a:t>
            </a:r>
          </a:p>
        </p:txBody>
      </p:sp>
      <p:pic>
        <p:nvPicPr>
          <p:cNvPr id="4" name="Picture 3">
            <a:extLst>
              <a:ext uri="{FF2B5EF4-FFF2-40B4-BE49-F238E27FC236}">
                <a16:creationId xmlns:a16="http://schemas.microsoft.com/office/drawing/2014/main" id="{106E4295-012A-4848-AFDF-DA70A01FF8E5}"/>
              </a:ext>
            </a:extLst>
          </p:cNvPr>
          <p:cNvPicPr>
            <a:picLocks noChangeAspect="1"/>
          </p:cNvPicPr>
          <p:nvPr/>
        </p:nvPicPr>
        <p:blipFill>
          <a:blip r:embed="rId2"/>
          <a:stretch>
            <a:fillRect/>
          </a:stretch>
        </p:blipFill>
        <p:spPr>
          <a:xfrm>
            <a:off x="2123201" y="996043"/>
            <a:ext cx="7608627" cy="5720701"/>
          </a:xfrm>
          <a:prstGeom prst="rect">
            <a:avLst/>
          </a:prstGeom>
        </p:spPr>
      </p:pic>
    </p:spTree>
    <p:extLst>
      <p:ext uri="{BB962C8B-B14F-4D97-AF65-F5344CB8AC3E}">
        <p14:creationId xmlns:p14="http://schemas.microsoft.com/office/powerpoint/2010/main" val="862786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B868C-61EB-BE47-816B-15B8A88FC4B7}"/>
              </a:ext>
            </a:extLst>
          </p:cNvPr>
          <p:cNvSpPr>
            <a:spLocks noGrp="1"/>
          </p:cNvSpPr>
          <p:nvPr>
            <p:ph type="title"/>
          </p:nvPr>
        </p:nvSpPr>
        <p:spPr/>
        <p:txBody>
          <a:bodyPr/>
          <a:lstStyle/>
          <a:p>
            <a:r>
              <a:rPr lang="en-US" dirty="0"/>
              <a:t>WEKA Knowledge Flow</a:t>
            </a:r>
          </a:p>
        </p:txBody>
      </p:sp>
      <p:pic>
        <p:nvPicPr>
          <p:cNvPr id="5122" name="Picture 2" descr="An Image of weka Knowledge Flow Interface.  ">
            <a:extLst>
              <a:ext uri="{FF2B5EF4-FFF2-40B4-BE49-F238E27FC236}">
                <a16:creationId xmlns:a16="http://schemas.microsoft.com/office/drawing/2014/main" id="{06FA3A94-3728-8247-BB6F-D628B33D99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271" y="1010479"/>
            <a:ext cx="6698343" cy="5547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547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6A527-ACCC-6D44-9759-03EA9DF2243E}"/>
              </a:ext>
            </a:extLst>
          </p:cNvPr>
          <p:cNvSpPr>
            <a:spLocks noGrp="1"/>
          </p:cNvSpPr>
          <p:nvPr>
            <p:ph type="title"/>
          </p:nvPr>
        </p:nvSpPr>
        <p:spPr/>
        <p:txBody>
          <a:bodyPr/>
          <a:lstStyle/>
          <a:p>
            <a:r>
              <a:rPr lang="en-US" dirty="0"/>
              <a:t>Weka on the command line</a:t>
            </a:r>
          </a:p>
        </p:txBody>
      </p:sp>
      <p:sp>
        <p:nvSpPr>
          <p:cNvPr id="4" name="TextBox 3">
            <a:extLst>
              <a:ext uri="{FF2B5EF4-FFF2-40B4-BE49-F238E27FC236}">
                <a16:creationId xmlns:a16="http://schemas.microsoft.com/office/drawing/2014/main" id="{9C0444F7-17D2-4546-B8D0-87411D16358B}"/>
              </a:ext>
            </a:extLst>
          </p:cNvPr>
          <p:cNvSpPr txBox="1"/>
          <p:nvPr/>
        </p:nvSpPr>
        <p:spPr>
          <a:xfrm>
            <a:off x="381230" y="3930821"/>
            <a:ext cx="5714769" cy="2308324"/>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chemeClr val="bg1"/>
                </a:solidFill>
                <a:latin typeface="Arial" panose="020B0604020202020204" pitchFamily="34" charset="0"/>
                <a:cs typeface="Arial" panose="020B0604020202020204" pitchFamily="34" charset="0"/>
              </a:rPr>
              <a:t>J48 Decision Tree: 30 models</a:t>
            </a:r>
          </a:p>
          <a:p>
            <a:pPr marL="285750" indent="-285750">
              <a:buFont typeface="Arial" panose="020B0604020202020204" pitchFamily="34" charset="0"/>
              <a:buChar char="•"/>
            </a:pPr>
            <a:r>
              <a:rPr lang="en-US" sz="2400" b="1" dirty="0">
                <a:solidFill>
                  <a:schemeClr val="bg1"/>
                </a:solidFill>
                <a:latin typeface="Arial" panose="020B0604020202020204" pitchFamily="34" charset="0"/>
                <a:cs typeface="Arial" panose="020B0604020202020204" pitchFamily="34" charset="0"/>
              </a:rPr>
              <a:t>Random Forests: 42 models</a:t>
            </a:r>
          </a:p>
          <a:p>
            <a:pPr marL="285750" indent="-285750">
              <a:buFont typeface="Arial" panose="020B0604020202020204" pitchFamily="34" charset="0"/>
              <a:buChar char="•"/>
            </a:pPr>
            <a:r>
              <a:rPr lang="en-US" sz="2400" b="1" dirty="0">
                <a:solidFill>
                  <a:schemeClr val="bg1"/>
                </a:solidFill>
                <a:latin typeface="Arial" panose="020B0604020202020204" pitchFamily="34" charset="0"/>
                <a:cs typeface="Arial" panose="020B0604020202020204" pitchFamily="34" charset="0"/>
              </a:rPr>
              <a:t>Logistic Regression: 36 models</a:t>
            </a:r>
          </a:p>
          <a:p>
            <a:pPr marL="285750" indent="-285750">
              <a:buFont typeface="Arial" panose="020B0604020202020204" pitchFamily="34" charset="0"/>
              <a:buChar char="•"/>
            </a:pPr>
            <a:r>
              <a:rPr lang="en-US" sz="2400" b="1" dirty="0">
                <a:solidFill>
                  <a:schemeClr val="bg1"/>
                </a:solidFill>
                <a:latin typeface="Arial" panose="020B0604020202020204" pitchFamily="34" charset="0"/>
                <a:cs typeface="Arial" panose="020B0604020202020204" pitchFamily="34" charset="0"/>
              </a:rPr>
              <a:t>SMO/SVM: 36 models</a:t>
            </a:r>
          </a:p>
          <a:p>
            <a:pPr marL="285750" indent="-285750">
              <a:buFont typeface="Arial" panose="020B0604020202020204" pitchFamily="34" charset="0"/>
              <a:buChar char="•"/>
            </a:pPr>
            <a:r>
              <a:rPr lang="en-US" sz="2400" b="1" dirty="0">
                <a:solidFill>
                  <a:schemeClr val="bg1"/>
                </a:solidFill>
                <a:latin typeface="Arial" panose="020B0604020202020204" pitchFamily="34" charset="0"/>
                <a:cs typeface="Arial" panose="020B0604020202020204" pitchFamily="34" charset="0"/>
              </a:rPr>
              <a:t>Naïve Bayes: 6 models</a:t>
            </a:r>
          </a:p>
          <a:p>
            <a:pPr marL="285750" indent="-285750">
              <a:buFont typeface="Arial" panose="020B0604020202020204" pitchFamily="34" charset="0"/>
              <a:buChar char="•"/>
            </a:pPr>
            <a:r>
              <a:rPr lang="en-US" sz="2400" b="1" dirty="0" err="1">
                <a:solidFill>
                  <a:schemeClr val="bg1"/>
                </a:solidFill>
                <a:latin typeface="Arial" panose="020B0604020202020204" pitchFamily="34" charset="0"/>
                <a:cs typeface="Arial" panose="020B0604020202020204" pitchFamily="34" charset="0"/>
              </a:rPr>
              <a:t>NBTree</a:t>
            </a:r>
            <a:r>
              <a:rPr lang="en-US" sz="2400" b="1" dirty="0">
                <a:solidFill>
                  <a:schemeClr val="bg1"/>
                </a:solidFill>
                <a:latin typeface="Arial" panose="020B0604020202020204" pitchFamily="34" charset="0"/>
                <a:cs typeface="Arial" panose="020B0604020202020204" pitchFamily="34" charset="0"/>
              </a:rPr>
              <a:t>: 6 models</a:t>
            </a:r>
          </a:p>
        </p:txBody>
      </p:sp>
      <p:sp>
        <p:nvSpPr>
          <p:cNvPr id="5" name="Content Placeholder 2">
            <a:extLst>
              <a:ext uri="{FF2B5EF4-FFF2-40B4-BE49-F238E27FC236}">
                <a16:creationId xmlns:a16="http://schemas.microsoft.com/office/drawing/2014/main" id="{1B46689A-5866-B548-8BA2-4F8B11632582}"/>
              </a:ext>
            </a:extLst>
          </p:cNvPr>
          <p:cNvSpPr>
            <a:spLocks noGrp="1"/>
          </p:cNvSpPr>
          <p:nvPr>
            <p:ph idx="1"/>
          </p:nvPr>
        </p:nvSpPr>
        <p:spPr>
          <a:xfrm>
            <a:off x="381231" y="1123496"/>
            <a:ext cx="11429537" cy="2305504"/>
          </a:xfrm>
          <a:solidFill>
            <a:schemeClr val="tx1"/>
          </a:solidFill>
        </p:spPr>
        <p:txBody>
          <a:bodyPr>
            <a:normAutofit/>
          </a:bodyPr>
          <a:lstStyle/>
          <a:p>
            <a:r>
              <a:rPr lang="en-US" sz="2000" dirty="0">
                <a:latin typeface="Courier" pitchFamily="2" charset="0"/>
              </a:rPr>
              <a:t>java -</a:t>
            </a:r>
            <a:r>
              <a:rPr lang="en-US" sz="2000" dirty="0" err="1">
                <a:latin typeface="Courier" pitchFamily="2" charset="0"/>
              </a:rPr>
              <a:t>classpath</a:t>
            </a:r>
            <a:r>
              <a:rPr lang="en-US" sz="2000" dirty="0">
                <a:latin typeface="Courier" pitchFamily="2" charset="0"/>
              </a:rPr>
              <a:t> “./weka.jar" </a:t>
            </a:r>
            <a:r>
              <a:rPr lang="en-US" sz="2000" dirty="0" err="1">
                <a:latin typeface="Courier" pitchFamily="2" charset="0"/>
              </a:rPr>
              <a:t>weka.classifiers.meta.FilteredClassifier</a:t>
            </a:r>
            <a:r>
              <a:rPr lang="en-US" sz="2000" dirty="0">
                <a:latin typeface="Courier" pitchFamily="2" charset="0"/>
              </a:rPr>
              <a:t> -t &lt;path-to-training-file&gt; -c last -p 1 -distribution -F "</a:t>
            </a:r>
            <a:r>
              <a:rPr lang="en-US" sz="2000" dirty="0" err="1">
                <a:latin typeface="Courier" pitchFamily="2" charset="0"/>
              </a:rPr>
              <a:t>weka.filters.MultiFilter</a:t>
            </a:r>
            <a:r>
              <a:rPr lang="en-US" sz="2000" dirty="0">
                <a:latin typeface="Courier" pitchFamily="2" charset="0"/>
              </a:rPr>
              <a:t> -F \"</a:t>
            </a:r>
            <a:r>
              <a:rPr lang="en-US" sz="2000" dirty="0" err="1">
                <a:latin typeface="Courier" pitchFamily="2" charset="0"/>
              </a:rPr>
              <a:t>weka.filters.supervised.instance.SpreadSubsample</a:t>
            </a:r>
            <a:r>
              <a:rPr lang="en-US" sz="2000" dirty="0">
                <a:latin typeface="Courier" pitchFamily="2" charset="0"/>
              </a:rPr>
              <a:t> -M 4\" -F \"</a:t>
            </a:r>
            <a:r>
              <a:rPr lang="en-US" sz="2000" dirty="0" err="1">
                <a:latin typeface="Courier" pitchFamily="2" charset="0"/>
              </a:rPr>
              <a:t>weka.filters.unsupervised.attribute.RemoveType</a:t>
            </a:r>
            <a:r>
              <a:rPr lang="en-US" sz="2000" dirty="0">
                <a:latin typeface="Courier" pitchFamily="2" charset="0"/>
              </a:rPr>
              <a:t> -T string\"" -W </a:t>
            </a:r>
            <a:r>
              <a:rPr lang="en-US" sz="2000" dirty="0" err="1">
                <a:latin typeface="Courier" pitchFamily="2" charset="0"/>
              </a:rPr>
              <a:t>weka.classifiers.trees.RandomForest</a:t>
            </a:r>
            <a:r>
              <a:rPr lang="en-US" sz="2000" dirty="0">
                <a:latin typeface="Courier" pitchFamily="2" charset="0"/>
              </a:rPr>
              <a:t> -- -I 100 -K 5 -S 1 &gt; &lt;path-to-output&gt;</a:t>
            </a:r>
          </a:p>
        </p:txBody>
      </p:sp>
    </p:spTree>
    <p:extLst>
      <p:ext uri="{BB962C8B-B14F-4D97-AF65-F5344CB8AC3E}">
        <p14:creationId xmlns:p14="http://schemas.microsoft.com/office/powerpoint/2010/main" val="3125679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we will do today</a:t>
            </a:r>
          </a:p>
        </p:txBody>
      </p:sp>
      <p:sp>
        <p:nvSpPr>
          <p:cNvPr id="3" name="Content Placeholder 2"/>
          <p:cNvSpPr>
            <a:spLocks noGrp="1"/>
          </p:cNvSpPr>
          <p:nvPr>
            <p:ph idx="1"/>
          </p:nvPr>
        </p:nvSpPr>
        <p:spPr/>
        <p:txBody>
          <a:bodyPr/>
          <a:lstStyle/>
          <a:p>
            <a:r>
              <a:rPr lang="en-US" b="1" i="1" dirty="0"/>
              <a:t>Use the input file for Weka</a:t>
            </a:r>
          </a:p>
          <a:p>
            <a:endParaRPr lang="en-US" b="1" i="1" dirty="0"/>
          </a:p>
          <a:p>
            <a:r>
              <a:rPr lang="en-US" b="1" i="1" dirty="0"/>
              <a:t>Run different Weka variations and compare the results</a:t>
            </a:r>
          </a:p>
          <a:p>
            <a:endParaRPr lang="en-US" b="1" i="1" dirty="0"/>
          </a:p>
          <a:p>
            <a:r>
              <a:rPr lang="en-US" b="1" i="1" dirty="0"/>
              <a:t>Try and explain why the performance is the way it is</a:t>
            </a:r>
          </a:p>
        </p:txBody>
      </p:sp>
      <p:pic>
        <p:nvPicPr>
          <p:cNvPr id="1026" name="Picture 2" descr="Liz Mahood – Graduate Student | The Gore Lab">
            <a:extLst>
              <a:ext uri="{FF2B5EF4-FFF2-40B4-BE49-F238E27FC236}">
                <a16:creationId xmlns:a16="http://schemas.microsoft.com/office/drawing/2014/main" id="{87D72D77-F8D1-9543-83EC-9D555621DF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035" y="3967386"/>
            <a:ext cx="3149600" cy="25908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0AD4CBC-0AE2-354D-A684-7F1A00497E4E}"/>
              </a:ext>
            </a:extLst>
          </p:cNvPr>
          <p:cNvSpPr txBox="1"/>
          <p:nvPr/>
        </p:nvSpPr>
        <p:spPr>
          <a:xfrm>
            <a:off x="4930588" y="4661647"/>
            <a:ext cx="5611906" cy="707886"/>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Elizabeth </a:t>
            </a:r>
            <a:r>
              <a:rPr lang="en-US" sz="2000" b="1" dirty="0" err="1">
                <a:solidFill>
                  <a:schemeClr val="bg1"/>
                </a:solidFill>
                <a:latin typeface="Arial" panose="020B0604020202020204" pitchFamily="34" charset="0"/>
                <a:cs typeface="Arial" panose="020B0604020202020204" pitchFamily="34" charset="0"/>
              </a:rPr>
              <a:t>Mahood</a:t>
            </a:r>
            <a:endParaRPr lang="en-US" sz="2000" b="1" dirty="0">
              <a:solidFill>
                <a:schemeClr val="bg1"/>
              </a:solidFill>
              <a:latin typeface="Arial" panose="020B0604020202020204" pitchFamily="34" charset="0"/>
              <a:cs typeface="Arial" panose="020B0604020202020204" pitchFamily="34" charset="0"/>
            </a:endParaRPr>
          </a:p>
          <a:p>
            <a:r>
              <a:rPr lang="en-US" sz="2000" b="1" dirty="0">
                <a:solidFill>
                  <a:schemeClr val="bg1"/>
                </a:solidFill>
                <a:latin typeface="Arial" panose="020B0604020202020204" pitchFamily="34" charset="0"/>
                <a:cs typeface="Arial" panose="020B0604020202020204" pitchFamily="34" charset="0"/>
              </a:rPr>
              <a:t>Grad student, Moghe Lab</a:t>
            </a:r>
          </a:p>
        </p:txBody>
      </p:sp>
    </p:spTree>
    <p:extLst>
      <p:ext uri="{BB962C8B-B14F-4D97-AF65-F5344CB8AC3E}">
        <p14:creationId xmlns:p14="http://schemas.microsoft.com/office/powerpoint/2010/main" val="289197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Weka Workflow</a:t>
            </a:r>
          </a:p>
        </p:txBody>
      </p:sp>
      <p:sp>
        <p:nvSpPr>
          <p:cNvPr id="3" name="Content Placeholder 2"/>
          <p:cNvSpPr>
            <a:spLocks noGrp="1"/>
          </p:cNvSpPr>
          <p:nvPr>
            <p:ph idx="1"/>
          </p:nvPr>
        </p:nvSpPr>
        <p:spPr/>
        <p:txBody>
          <a:bodyPr/>
          <a:lstStyle/>
          <a:p>
            <a:r>
              <a:rPr lang="en-US" dirty="0"/>
              <a:t>Open WEKA. This menu should pop up. Press the Explorer button</a:t>
            </a:r>
          </a:p>
          <a:p>
            <a:endParaRPr lang="en-US" dirty="0"/>
          </a:p>
        </p:txBody>
      </p:sp>
      <p:pic>
        <p:nvPicPr>
          <p:cNvPr id="4" name="Picture 3"/>
          <p:cNvPicPr>
            <a:picLocks noChangeAspect="1"/>
          </p:cNvPicPr>
          <p:nvPr/>
        </p:nvPicPr>
        <p:blipFill>
          <a:blip r:embed="rId2"/>
          <a:stretch>
            <a:fillRect/>
          </a:stretch>
        </p:blipFill>
        <p:spPr>
          <a:xfrm>
            <a:off x="2486026" y="3258649"/>
            <a:ext cx="3609975" cy="2486025"/>
          </a:xfrm>
          <a:prstGeom prst="rect">
            <a:avLst/>
          </a:prstGeom>
        </p:spPr>
      </p:pic>
      <p:sp>
        <p:nvSpPr>
          <p:cNvPr id="5" name="Arrow: Left 4"/>
          <p:cNvSpPr/>
          <p:nvPr/>
        </p:nvSpPr>
        <p:spPr>
          <a:xfrm>
            <a:off x="5955324" y="4045256"/>
            <a:ext cx="1002323" cy="422031"/>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560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Weka Input file</a:t>
            </a:r>
          </a:p>
        </p:txBody>
      </p:sp>
      <p:sp>
        <p:nvSpPr>
          <p:cNvPr id="3" name="Content Placeholder 2"/>
          <p:cNvSpPr>
            <a:spLocks noGrp="1"/>
          </p:cNvSpPr>
          <p:nvPr>
            <p:ph idx="1"/>
          </p:nvPr>
        </p:nvSpPr>
        <p:spPr/>
        <p:txBody>
          <a:bodyPr/>
          <a:lstStyle/>
          <a:p>
            <a:r>
              <a:rPr lang="en-US" dirty="0"/>
              <a:t>Weka takes an input file in a special format -- .</a:t>
            </a:r>
            <a:r>
              <a:rPr lang="en-US" dirty="0" err="1"/>
              <a:t>arff</a:t>
            </a:r>
            <a:endParaRPr lang="en-US" dirty="0"/>
          </a:p>
          <a:p>
            <a:r>
              <a:rPr lang="en-US" dirty="0"/>
              <a:t>Open up the .</a:t>
            </a:r>
            <a:r>
              <a:rPr lang="en-US" dirty="0" err="1"/>
              <a:t>arff</a:t>
            </a:r>
            <a:r>
              <a:rPr lang="en-US" dirty="0"/>
              <a:t> file (found on Canvas) with Excel or a plain text editor (such as </a:t>
            </a:r>
            <a:r>
              <a:rPr lang="en-US" dirty="0" err="1"/>
              <a:t>Wordpad</a:t>
            </a:r>
            <a:r>
              <a:rPr lang="en-US" dirty="0"/>
              <a:t>). </a:t>
            </a:r>
          </a:p>
          <a:p>
            <a:r>
              <a:rPr lang="en-US" dirty="0"/>
              <a:t>Important features of the .</a:t>
            </a:r>
            <a:r>
              <a:rPr lang="en-US" dirty="0" err="1"/>
              <a:t>arff</a:t>
            </a:r>
            <a:r>
              <a:rPr lang="en-US" dirty="0"/>
              <a:t> file: </a:t>
            </a:r>
          </a:p>
          <a:p>
            <a:pPr lvl="1"/>
            <a:r>
              <a:rPr lang="en-US" dirty="0"/>
              <a:t>Right below the @data line, each instance is listed with its feature values separated by commas. </a:t>
            </a:r>
          </a:p>
          <a:p>
            <a:pPr lvl="1"/>
            <a:r>
              <a:rPr lang="en-US" dirty="0"/>
              <a:t>The header (top of the file) lists the name of the features and what type they are (numeric, string, etc.). The features are listed in the order they appear in each instance. </a:t>
            </a:r>
          </a:p>
        </p:txBody>
      </p:sp>
    </p:spTree>
    <p:extLst>
      <p:ext uri="{BB962C8B-B14F-4D97-AF65-F5344CB8AC3E}">
        <p14:creationId xmlns:p14="http://schemas.microsoft.com/office/powerpoint/2010/main" val="1869301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we must load the .</a:t>
            </a:r>
            <a:r>
              <a:rPr lang="en-US" dirty="0" err="1"/>
              <a:t>arff</a:t>
            </a:r>
            <a:r>
              <a:rPr lang="en-US" dirty="0"/>
              <a:t> file</a:t>
            </a:r>
          </a:p>
        </p:txBody>
      </p:sp>
      <p:pic>
        <p:nvPicPr>
          <p:cNvPr id="5" name="Content Placeholder 4"/>
          <p:cNvPicPr>
            <a:picLocks noGrp="1" noChangeAspect="1"/>
          </p:cNvPicPr>
          <p:nvPr>
            <p:ph idx="1"/>
          </p:nvPr>
        </p:nvPicPr>
        <p:blipFill>
          <a:blip r:embed="rId2"/>
          <a:stretch>
            <a:fillRect/>
          </a:stretch>
        </p:blipFill>
        <p:spPr>
          <a:xfrm>
            <a:off x="3057638" y="2335579"/>
            <a:ext cx="5760202" cy="4351338"/>
          </a:xfrm>
          <a:prstGeom prst="rect">
            <a:avLst/>
          </a:prstGeom>
        </p:spPr>
      </p:pic>
      <p:sp>
        <p:nvSpPr>
          <p:cNvPr id="6" name="TextBox 5"/>
          <p:cNvSpPr txBox="1"/>
          <p:nvPr/>
        </p:nvSpPr>
        <p:spPr>
          <a:xfrm>
            <a:off x="2640624" y="1415562"/>
            <a:ext cx="6207369" cy="369332"/>
          </a:xfrm>
          <a:prstGeom prst="rect">
            <a:avLst/>
          </a:prstGeom>
          <a:noFill/>
        </p:spPr>
        <p:txBody>
          <a:bodyPr wrap="square" rtlCol="0">
            <a:spAutoFit/>
          </a:bodyPr>
          <a:lstStyle/>
          <a:p>
            <a:r>
              <a:rPr lang="en-US" dirty="0">
                <a:solidFill>
                  <a:schemeClr val="bg1"/>
                </a:solidFill>
              </a:rPr>
              <a:t>(Navigate to where your .</a:t>
            </a:r>
            <a:r>
              <a:rPr lang="en-US" dirty="0" err="1">
                <a:solidFill>
                  <a:schemeClr val="bg1"/>
                </a:solidFill>
              </a:rPr>
              <a:t>arff</a:t>
            </a:r>
            <a:r>
              <a:rPr lang="en-US" dirty="0">
                <a:solidFill>
                  <a:schemeClr val="bg1"/>
                </a:solidFill>
              </a:rPr>
              <a:t> file is an load it in)</a:t>
            </a:r>
          </a:p>
        </p:txBody>
      </p:sp>
      <p:sp>
        <p:nvSpPr>
          <p:cNvPr id="7" name="Arrow: Down 6"/>
          <p:cNvSpPr/>
          <p:nvPr/>
        </p:nvSpPr>
        <p:spPr>
          <a:xfrm>
            <a:off x="3084016" y="2219868"/>
            <a:ext cx="386861" cy="61546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1439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Remove ID (we’ll add it back in later)</a:t>
            </a:r>
          </a:p>
        </p:txBody>
      </p:sp>
      <p:pic>
        <p:nvPicPr>
          <p:cNvPr id="4" name="Content Placeholder 3"/>
          <p:cNvPicPr>
            <a:picLocks noGrp="1" noChangeAspect="1"/>
          </p:cNvPicPr>
          <p:nvPr>
            <p:ph idx="1"/>
          </p:nvPr>
        </p:nvPicPr>
        <p:blipFill>
          <a:blip r:embed="rId2"/>
          <a:stretch>
            <a:fillRect/>
          </a:stretch>
        </p:blipFill>
        <p:spPr>
          <a:xfrm>
            <a:off x="3209834" y="2106979"/>
            <a:ext cx="5772333" cy="4351338"/>
          </a:xfrm>
          <a:prstGeom prst="rect">
            <a:avLst/>
          </a:prstGeom>
        </p:spPr>
      </p:pic>
      <p:sp>
        <p:nvSpPr>
          <p:cNvPr id="5" name="TextBox 4"/>
          <p:cNvSpPr txBox="1"/>
          <p:nvPr/>
        </p:nvSpPr>
        <p:spPr>
          <a:xfrm>
            <a:off x="1752601" y="3516923"/>
            <a:ext cx="1239715" cy="923330"/>
          </a:xfrm>
          <a:prstGeom prst="rect">
            <a:avLst/>
          </a:prstGeom>
          <a:noFill/>
        </p:spPr>
        <p:txBody>
          <a:bodyPr wrap="square" rtlCol="0">
            <a:spAutoFit/>
          </a:bodyPr>
          <a:lstStyle/>
          <a:p>
            <a:r>
              <a:rPr lang="en-US" dirty="0">
                <a:solidFill>
                  <a:schemeClr val="bg1"/>
                </a:solidFill>
              </a:rPr>
              <a:t>Check the box and hit Remove</a:t>
            </a:r>
          </a:p>
        </p:txBody>
      </p:sp>
      <p:sp>
        <p:nvSpPr>
          <p:cNvPr id="6" name="Arrow: Right 5"/>
          <p:cNvSpPr/>
          <p:nvPr/>
        </p:nvSpPr>
        <p:spPr>
          <a:xfrm>
            <a:off x="2667000" y="5609493"/>
            <a:ext cx="868148" cy="25497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6944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92E7-6BC2-5440-99BF-DA6496B0FE7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2705926F-CA2C-1442-BCC5-7999CAB9C00F}"/>
              </a:ext>
            </a:extLst>
          </p:cNvPr>
          <p:cNvSpPr>
            <a:spLocks noGrp="1"/>
          </p:cNvSpPr>
          <p:nvPr>
            <p:ph idx="1"/>
          </p:nvPr>
        </p:nvSpPr>
        <p:spPr>
          <a:xfrm>
            <a:off x="838200" y="1288446"/>
            <a:ext cx="10930467" cy="3554487"/>
          </a:xfrm>
        </p:spPr>
        <p:txBody>
          <a:bodyPr/>
          <a:lstStyle/>
          <a:p>
            <a:r>
              <a:rPr lang="en-US" b="1" i="1" dirty="0"/>
              <a:t>Feature Engineering</a:t>
            </a:r>
          </a:p>
          <a:p>
            <a:endParaRPr lang="en-US" b="1" i="1" dirty="0"/>
          </a:p>
          <a:p>
            <a:r>
              <a:rPr lang="en-US" b="1" i="1" dirty="0"/>
              <a:t>Introduction to platforms for ML</a:t>
            </a:r>
          </a:p>
          <a:p>
            <a:endParaRPr lang="en-US" b="1" i="1" dirty="0"/>
          </a:p>
          <a:p>
            <a:r>
              <a:rPr lang="en-US" b="1" i="1" dirty="0"/>
              <a:t>WEKA</a:t>
            </a:r>
          </a:p>
          <a:p>
            <a:pPr marL="0" indent="0">
              <a:buNone/>
            </a:pPr>
            <a:endParaRPr lang="en-US" b="1" i="1" dirty="0"/>
          </a:p>
          <a:p>
            <a:r>
              <a:rPr lang="en-US" b="1" i="1" dirty="0"/>
              <a:t>Introduction to today’s dataset</a:t>
            </a:r>
          </a:p>
        </p:txBody>
      </p:sp>
    </p:spTree>
    <p:extLst>
      <p:ext uri="{BB962C8B-B14F-4D97-AF65-F5344CB8AC3E}">
        <p14:creationId xmlns:p14="http://schemas.microsoft.com/office/powerpoint/2010/main" val="3849114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 at Feature Distributions</a:t>
            </a:r>
          </a:p>
        </p:txBody>
      </p:sp>
      <p:pic>
        <p:nvPicPr>
          <p:cNvPr id="4" name="Content Placeholder 3"/>
          <p:cNvPicPr>
            <a:picLocks noGrp="1" noChangeAspect="1"/>
          </p:cNvPicPr>
          <p:nvPr>
            <p:ph idx="1"/>
          </p:nvPr>
        </p:nvPicPr>
        <p:blipFill>
          <a:blip r:embed="rId2"/>
          <a:stretch>
            <a:fillRect/>
          </a:stretch>
        </p:blipFill>
        <p:spPr>
          <a:xfrm>
            <a:off x="3212230" y="2019056"/>
            <a:ext cx="5767540" cy="4351338"/>
          </a:xfrm>
          <a:prstGeom prst="rect">
            <a:avLst/>
          </a:prstGeom>
        </p:spPr>
      </p:pic>
      <p:sp>
        <p:nvSpPr>
          <p:cNvPr id="5" name="Arrow: Left 4"/>
          <p:cNvSpPr/>
          <p:nvPr/>
        </p:nvSpPr>
        <p:spPr>
          <a:xfrm>
            <a:off x="8883162" y="4528039"/>
            <a:ext cx="870439" cy="41323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059009" y="4194725"/>
            <a:ext cx="1099039" cy="369332"/>
          </a:xfrm>
          <a:prstGeom prst="rect">
            <a:avLst/>
          </a:prstGeom>
          <a:noFill/>
        </p:spPr>
        <p:txBody>
          <a:bodyPr wrap="square" rtlCol="0">
            <a:spAutoFit/>
          </a:bodyPr>
          <a:lstStyle/>
          <a:p>
            <a:r>
              <a:rPr lang="en-US" dirty="0">
                <a:solidFill>
                  <a:schemeClr val="bg1"/>
                </a:solidFill>
              </a:rPr>
              <a:t>Click this</a:t>
            </a:r>
          </a:p>
        </p:txBody>
      </p:sp>
    </p:spTree>
    <p:extLst>
      <p:ext uri="{BB962C8B-B14F-4D97-AF65-F5344CB8AC3E}">
        <p14:creationId xmlns:p14="http://schemas.microsoft.com/office/powerpoint/2010/main" val="3296886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Analyze!</a:t>
            </a:r>
          </a:p>
        </p:txBody>
      </p:sp>
      <p:sp>
        <p:nvSpPr>
          <p:cNvPr id="3" name="Content Placeholder 2"/>
          <p:cNvSpPr>
            <a:spLocks noGrp="1"/>
          </p:cNvSpPr>
          <p:nvPr>
            <p:ph idx="1"/>
          </p:nvPr>
        </p:nvSpPr>
        <p:spPr/>
        <p:txBody>
          <a:bodyPr/>
          <a:lstStyle/>
          <a:p>
            <a:r>
              <a:rPr lang="en-US" dirty="0"/>
              <a:t>It’s very important to have features that distinguish among your classes. Which features differentiate one class (or multiple classes) from the others?</a:t>
            </a:r>
          </a:p>
        </p:txBody>
      </p:sp>
    </p:spTree>
    <p:extLst>
      <p:ext uri="{BB962C8B-B14F-4D97-AF65-F5344CB8AC3E}">
        <p14:creationId xmlns:p14="http://schemas.microsoft.com/office/powerpoint/2010/main" val="3069277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Reload .</a:t>
            </a:r>
            <a:r>
              <a:rPr lang="en-US" dirty="0" err="1"/>
              <a:t>arff</a:t>
            </a:r>
            <a:r>
              <a:rPr lang="en-US" dirty="0"/>
              <a:t> to add back ID</a:t>
            </a:r>
          </a:p>
        </p:txBody>
      </p:sp>
      <p:pic>
        <p:nvPicPr>
          <p:cNvPr id="4" name="Content Placeholder 3"/>
          <p:cNvPicPr>
            <a:picLocks noGrp="1" noChangeAspect="1"/>
          </p:cNvPicPr>
          <p:nvPr>
            <p:ph idx="1"/>
          </p:nvPr>
        </p:nvPicPr>
        <p:blipFill>
          <a:blip r:embed="rId2"/>
          <a:stretch>
            <a:fillRect/>
          </a:stretch>
        </p:blipFill>
        <p:spPr>
          <a:xfrm>
            <a:off x="3218384" y="1825625"/>
            <a:ext cx="5755232" cy="4351338"/>
          </a:xfrm>
          <a:prstGeom prst="rect">
            <a:avLst/>
          </a:prstGeom>
        </p:spPr>
      </p:pic>
      <p:sp>
        <p:nvSpPr>
          <p:cNvPr id="5" name="Arrow: Right 4"/>
          <p:cNvSpPr/>
          <p:nvPr/>
        </p:nvSpPr>
        <p:spPr>
          <a:xfrm>
            <a:off x="2526323" y="2417885"/>
            <a:ext cx="808892" cy="237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p:cNvSpPr/>
          <p:nvPr/>
        </p:nvSpPr>
        <p:spPr>
          <a:xfrm>
            <a:off x="8285285" y="3534508"/>
            <a:ext cx="1336430" cy="40444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928446" y="1825625"/>
            <a:ext cx="1289938" cy="369332"/>
          </a:xfrm>
          <a:prstGeom prst="rect">
            <a:avLst/>
          </a:prstGeom>
          <a:noFill/>
        </p:spPr>
        <p:txBody>
          <a:bodyPr wrap="square" rtlCol="0">
            <a:spAutoFit/>
          </a:bodyPr>
          <a:lstStyle/>
          <a:p>
            <a:r>
              <a:rPr lang="en-US" dirty="0">
                <a:solidFill>
                  <a:schemeClr val="bg1"/>
                </a:solidFill>
              </a:rPr>
              <a:t>1) Click this</a:t>
            </a:r>
          </a:p>
        </p:txBody>
      </p:sp>
      <p:sp>
        <p:nvSpPr>
          <p:cNvPr id="9" name="TextBox 8"/>
          <p:cNvSpPr txBox="1"/>
          <p:nvPr/>
        </p:nvSpPr>
        <p:spPr>
          <a:xfrm>
            <a:off x="8953500" y="2888178"/>
            <a:ext cx="1615252" cy="646331"/>
          </a:xfrm>
          <a:prstGeom prst="rect">
            <a:avLst/>
          </a:prstGeom>
          <a:noFill/>
        </p:spPr>
        <p:txBody>
          <a:bodyPr wrap="square" rtlCol="0">
            <a:spAutoFit/>
          </a:bodyPr>
          <a:lstStyle/>
          <a:p>
            <a:r>
              <a:rPr lang="en-US" dirty="0">
                <a:solidFill>
                  <a:schemeClr val="bg1"/>
                </a:solidFill>
              </a:rPr>
              <a:t>2) This box should appear</a:t>
            </a:r>
          </a:p>
        </p:txBody>
      </p:sp>
      <p:sp>
        <p:nvSpPr>
          <p:cNvPr id="10" name="Arrow: Up 9"/>
          <p:cNvSpPr/>
          <p:nvPr/>
        </p:nvSpPr>
        <p:spPr>
          <a:xfrm>
            <a:off x="7546731" y="5249008"/>
            <a:ext cx="298938" cy="76493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203831" y="6330462"/>
            <a:ext cx="1881554" cy="369332"/>
          </a:xfrm>
          <a:prstGeom prst="rect">
            <a:avLst/>
          </a:prstGeom>
          <a:noFill/>
        </p:spPr>
        <p:txBody>
          <a:bodyPr wrap="square" rtlCol="0">
            <a:spAutoFit/>
          </a:bodyPr>
          <a:lstStyle/>
          <a:p>
            <a:r>
              <a:rPr lang="en-US" dirty="0">
                <a:solidFill>
                  <a:schemeClr val="bg1"/>
                </a:solidFill>
              </a:rPr>
              <a:t>3) Click this</a:t>
            </a:r>
          </a:p>
        </p:txBody>
      </p:sp>
    </p:spTree>
    <p:extLst>
      <p:ext uri="{BB962C8B-B14F-4D97-AF65-F5344CB8AC3E}">
        <p14:creationId xmlns:p14="http://schemas.microsoft.com/office/powerpoint/2010/main" val="256389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8521" y="123080"/>
            <a:ext cx="7886700" cy="1325563"/>
          </a:xfrm>
        </p:spPr>
        <p:txBody>
          <a:bodyPr/>
          <a:lstStyle/>
          <a:p>
            <a:r>
              <a:rPr lang="en-US" dirty="0"/>
              <a:t>Add some filters</a:t>
            </a:r>
          </a:p>
        </p:txBody>
      </p:sp>
      <p:pic>
        <p:nvPicPr>
          <p:cNvPr id="5" name="Content Placeholder 4"/>
          <p:cNvPicPr>
            <a:picLocks noGrp="1" noChangeAspect="1"/>
          </p:cNvPicPr>
          <p:nvPr>
            <p:ph idx="1"/>
          </p:nvPr>
        </p:nvPicPr>
        <p:blipFill>
          <a:blip r:embed="rId2"/>
          <a:stretch>
            <a:fillRect/>
          </a:stretch>
        </p:blipFill>
        <p:spPr>
          <a:xfrm>
            <a:off x="3214709" y="1253331"/>
            <a:ext cx="5762582" cy="4351338"/>
          </a:xfrm>
          <a:prstGeom prst="rect">
            <a:avLst/>
          </a:prstGeom>
        </p:spPr>
      </p:pic>
      <p:sp>
        <p:nvSpPr>
          <p:cNvPr id="6" name="Arrow: Right 5"/>
          <p:cNvSpPr/>
          <p:nvPr/>
        </p:nvSpPr>
        <p:spPr>
          <a:xfrm>
            <a:off x="2420816" y="2349805"/>
            <a:ext cx="870439" cy="26376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5450F61-539A-ED41-A2C7-9AD6D21EF31D}"/>
              </a:ext>
            </a:extLst>
          </p:cNvPr>
          <p:cNvSpPr txBox="1"/>
          <p:nvPr/>
        </p:nvSpPr>
        <p:spPr>
          <a:xfrm>
            <a:off x="2058521" y="5930153"/>
            <a:ext cx="8111938" cy="369332"/>
          </a:xfrm>
          <a:prstGeom prst="rect">
            <a:avLst/>
          </a:prstGeom>
          <a:noFill/>
        </p:spPr>
        <p:txBody>
          <a:bodyPr wrap="square" rtlCol="0">
            <a:spAutoFit/>
          </a:bodyPr>
          <a:lstStyle/>
          <a:p>
            <a:r>
              <a:rPr lang="en-US" dirty="0">
                <a:solidFill>
                  <a:schemeClr val="bg1"/>
                </a:solidFill>
              </a:rPr>
              <a:t>Once the window is open, click on the arrows to see various available options</a:t>
            </a:r>
          </a:p>
        </p:txBody>
      </p:sp>
    </p:spTree>
    <p:extLst>
      <p:ext uri="{BB962C8B-B14F-4D97-AF65-F5344CB8AC3E}">
        <p14:creationId xmlns:p14="http://schemas.microsoft.com/office/powerpoint/2010/main" val="3213897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5756" y="1"/>
            <a:ext cx="7886700" cy="1325563"/>
          </a:xfrm>
        </p:spPr>
        <p:txBody>
          <a:bodyPr/>
          <a:lstStyle/>
          <a:p>
            <a:r>
              <a:rPr lang="en-US" dirty="0"/>
              <a:t>Select Multifilter</a:t>
            </a:r>
          </a:p>
        </p:txBody>
      </p:sp>
      <p:pic>
        <p:nvPicPr>
          <p:cNvPr id="4" name="Content Placeholder 3"/>
          <p:cNvPicPr>
            <a:picLocks noGrp="1" noChangeAspect="1"/>
          </p:cNvPicPr>
          <p:nvPr>
            <p:ph idx="1"/>
          </p:nvPr>
        </p:nvPicPr>
        <p:blipFill>
          <a:blip r:embed="rId2"/>
          <a:stretch>
            <a:fillRect/>
          </a:stretch>
        </p:blipFill>
        <p:spPr>
          <a:xfrm>
            <a:off x="2985327" y="1325563"/>
            <a:ext cx="5745527" cy="4351338"/>
          </a:xfrm>
          <a:prstGeom prst="rect">
            <a:avLst/>
          </a:prstGeom>
        </p:spPr>
      </p:pic>
      <p:sp>
        <p:nvSpPr>
          <p:cNvPr id="5" name="Arrow: Right 4"/>
          <p:cNvSpPr/>
          <p:nvPr/>
        </p:nvSpPr>
        <p:spPr>
          <a:xfrm>
            <a:off x="2393921" y="2905612"/>
            <a:ext cx="791308" cy="20222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350477" y="5991938"/>
            <a:ext cx="7491046" cy="646331"/>
          </a:xfrm>
          <a:prstGeom prst="rect">
            <a:avLst/>
          </a:prstGeom>
          <a:noFill/>
        </p:spPr>
        <p:txBody>
          <a:bodyPr wrap="square" rtlCol="0">
            <a:spAutoFit/>
          </a:bodyPr>
          <a:lstStyle/>
          <a:p>
            <a:r>
              <a:rPr lang="en-US" dirty="0">
                <a:solidFill>
                  <a:schemeClr val="bg1"/>
                </a:solidFill>
              </a:rPr>
              <a:t>To find Multifilter: Open the filters folder. This allows us to select multiple subsequent filters.</a:t>
            </a:r>
          </a:p>
        </p:txBody>
      </p:sp>
    </p:spTree>
    <p:extLst>
      <p:ext uri="{BB962C8B-B14F-4D97-AF65-F5344CB8AC3E}">
        <p14:creationId xmlns:p14="http://schemas.microsoft.com/office/powerpoint/2010/main" val="2489464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must Click Apply to Add Filters</a:t>
            </a:r>
          </a:p>
        </p:txBody>
      </p:sp>
      <p:pic>
        <p:nvPicPr>
          <p:cNvPr id="4" name="Content Placeholder 3"/>
          <p:cNvPicPr>
            <a:picLocks noGrp="1" noChangeAspect="1"/>
          </p:cNvPicPr>
          <p:nvPr>
            <p:ph idx="1"/>
          </p:nvPr>
        </p:nvPicPr>
        <p:blipFill>
          <a:blip r:embed="rId2"/>
          <a:stretch>
            <a:fillRect/>
          </a:stretch>
        </p:blipFill>
        <p:spPr>
          <a:xfrm>
            <a:off x="3219568" y="1825625"/>
            <a:ext cx="5752865" cy="4351338"/>
          </a:xfrm>
          <a:prstGeom prst="rect">
            <a:avLst/>
          </a:prstGeom>
        </p:spPr>
      </p:pic>
      <p:sp>
        <p:nvSpPr>
          <p:cNvPr id="5" name="Arrow: Left 4"/>
          <p:cNvSpPr/>
          <p:nvPr/>
        </p:nvSpPr>
        <p:spPr>
          <a:xfrm>
            <a:off x="8927124" y="2875086"/>
            <a:ext cx="1112227" cy="378069"/>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9067801" y="2171700"/>
            <a:ext cx="1230923" cy="369332"/>
          </a:xfrm>
          <a:prstGeom prst="rect">
            <a:avLst/>
          </a:prstGeom>
          <a:noFill/>
        </p:spPr>
        <p:txBody>
          <a:bodyPr wrap="square" rtlCol="0">
            <a:spAutoFit/>
          </a:bodyPr>
          <a:lstStyle/>
          <a:p>
            <a:r>
              <a:rPr lang="en-US" dirty="0">
                <a:solidFill>
                  <a:schemeClr val="bg1"/>
                </a:solidFill>
              </a:rPr>
              <a:t>Click Apply</a:t>
            </a:r>
          </a:p>
        </p:txBody>
      </p:sp>
    </p:spTree>
    <p:extLst>
      <p:ext uri="{BB962C8B-B14F-4D97-AF65-F5344CB8AC3E}">
        <p14:creationId xmlns:p14="http://schemas.microsoft.com/office/powerpoint/2010/main" val="559056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t>
            </a:r>
            <a:r>
              <a:rPr lang="en-US" dirty="0" err="1"/>
              <a:t>RemoveType</a:t>
            </a:r>
            <a:endParaRPr lang="en-US" dirty="0"/>
          </a:p>
        </p:txBody>
      </p:sp>
      <p:pic>
        <p:nvPicPr>
          <p:cNvPr id="4" name="Content Placeholder 3"/>
          <p:cNvPicPr>
            <a:picLocks noGrp="1" noChangeAspect="1"/>
          </p:cNvPicPr>
          <p:nvPr>
            <p:ph idx="1"/>
          </p:nvPr>
        </p:nvPicPr>
        <p:blipFill>
          <a:blip r:embed="rId2"/>
          <a:stretch>
            <a:fillRect/>
          </a:stretch>
        </p:blipFill>
        <p:spPr>
          <a:xfrm>
            <a:off x="3144023" y="1403594"/>
            <a:ext cx="5688543" cy="4351338"/>
          </a:xfrm>
          <a:prstGeom prst="rect">
            <a:avLst/>
          </a:prstGeom>
        </p:spPr>
      </p:pic>
      <p:sp>
        <p:nvSpPr>
          <p:cNvPr id="5" name="Arrow: Right 4"/>
          <p:cNvSpPr/>
          <p:nvPr/>
        </p:nvSpPr>
        <p:spPr>
          <a:xfrm>
            <a:off x="2930771" y="4431323"/>
            <a:ext cx="896815" cy="15826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937238" y="5783608"/>
            <a:ext cx="8581293" cy="646331"/>
          </a:xfrm>
          <a:prstGeom prst="rect">
            <a:avLst/>
          </a:prstGeom>
          <a:noFill/>
        </p:spPr>
        <p:txBody>
          <a:bodyPr wrap="square" rtlCol="0">
            <a:spAutoFit/>
          </a:bodyPr>
          <a:lstStyle/>
          <a:p>
            <a:r>
              <a:rPr lang="en-US" dirty="0">
                <a:solidFill>
                  <a:schemeClr val="bg1"/>
                </a:solidFill>
              </a:rPr>
              <a:t>To find </a:t>
            </a:r>
            <a:r>
              <a:rPr lang="en-US" dirty="0" err="1">
                <a:solidFill>
                  <a:schemeClr val="bg1"/>
                </a:solidFill>
              </a:rPr>
              <a:t>RemoveType</a:t>
            </a:r>
            <a:r>
              <a:rPr lang="en-US" dirty="0">
                <a:solidFill>
                  <a:schemeClr val="bg1"/>
                </a:solidFill>
              </a:rPr>
              <a:t>: Open filters, then Unsupervised, then Attribute. Scroll down.</a:t>
            </a:r>
          </a:p>
          <a:p>
            <a:r>
              <a:rPr lang="en-US" dirty="0">
                <a:solidFill>
                  <a:schemeClr val="bg1"/>
                </a:solidFill>
              </a:rPr>
              <a:t>This filter will make sure Weka doesn’t think the instance ID is a feature for classification.</a:t>
            </a:r>
          </a:p>
        </p:txBody>
      </p:sp>
      <p:sp>
        <p:nvSpPr>
          <p:cNvPr id="7" name="TextBox 6"/>
          <p:cNvSpPr txBox="1"/>
          <p:nvPr/>
        </p:nvSpPr>
        <p:spPr>
          <a:xfrm>
            <a:off x="3144022" y="6424068"/>
            <a:ext cx="7025054" cy="369332"/>
          </a:xfrm>
          <a:prstGeom prst="rect">
            <a:avLst/>
          </a:prstGeom>
          <a:noFill/>
        </p:spPr>
        <p:txBody>
          <a:bodyPr wrap="square" rtlCol="0">
            <a:spAutoFit/>
          </a:bodyPr>
          <a:lstStyle/>
          <a:p>
            <a:r>
              <a:rPr lang="en-US" dirty="0">
                <a:solidFill>
                  <a:srgbClr val="FF0000"/>
                </a:solidFill>
              </a:rPr>
              <a:t>Remember to Click Apply after you’ve selected it!!!!!!!</a:t>
            </a:r>
          </a:p>
        </p:txBody>
      </p:sp>
    </p:spTree>
    <p:extLst>
      <p:ext uri="{BB962C8B-B14F-4D97-AF65-F5344CB8AC3E}">
        <p14:creationId xmlns:p14="http://schemas.microsoft.com/office/powerpoint/2010/main" val="3760247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7"/>
            <a:ext cx="7495442" cy="717589"/>
          </a:xfrm>
        </p:spPr>
        <p:txBody>
          <a:bodyPr/>
          <a:lstStyle/>
          <a:p>
            <a:r>
              <a:rPr lang="en-US" dirty="0"/>
              <a:t>Select </a:t>
            </a:r>
            <a:r>
              <a:rPr lang="en-US" dirty="0" err="1"/>
              <a:t>SpreadSubsample</a:t>
            </a:r>
            <a:endParaRPr lang="en-US" dirty="0"/>
          </a:p>
        </p:txBody>
      </p:sp>
      <p:pic>
        <p:nvPicPr>
          <p:cNvPr id="4" name="Content Placeholder 3"/>
          <p:cNvPicPr>
            <a:picLocks noGrp="1" noChangeAspect="1"/>
          </p:cNvPicPr>
          <p:nvPr>
            <p:ph idx="1"/>
          </p:nvPr>
        </p:nvPicPr>
        <p:blipFill>
          <a:blip r:embed="rId2"/>
          <a:stretch>
            <a:fillRect/>
          </a:stretch>
        </p:blipFill>
        <p:spPr>
          <a:xfrm>
            <a:off x="3017793" y="972770"/>
            <a:ext cx="5765156" cy="4351338"/>
          </a:xfrm>
          <a:prstGeom prst="rect">
            <a:avLst/>
          </a:prstGeom>
        </p:spPr>
      </p:pic>
      <p:sp>
        <p:nvSpPr>
          <p:cNvPr id="5" name="Arrow: Right 4"/>
          <p:cNvSpPr/>
          <p:nvPr/>
        </p:nvSpPr>
        <p:spPr>
          <a:xfrm>
            <a:off x="2790093" y="3305908"/>
            <a:ext cx="896815" cy="237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950427" y="5396393"/>
            <a:ext cx="8348296" cy="923330"/>
          </a:xfrm>
          <a:prstGeom prst="rect">
            <a:avLst/>
          </a:prstGeom>
          <a:noFill/>
        </p:spPr>
        <p:txBody>
          <a:bodyPr wrap="square" rtlCol="0">
            <a:spAutoFit/>
          </a:bodyPr>
          <a:lstStyle/>
          <a:p>
            <a:r>
              <a:rPr lang="en-US" dirty="0">
                <a:solidFill>
                  <a:schemeClr val="bg1"/>
                </a:solidFill>
              </a:rPr>
              <a:t>To find </a:t>
            </a:r>
            <a:r>
              <a:rPr lang="en-US" dirty="0" err="1">
                <a:solidFill>
                  <a:schemeClr val="bg1"/>
                </a:solidFill>
              </a:rPr>
              <a:t>SpreadSubsample</a:t>
            </a:r>
            <a:r>
              <a:rPr lang="en-US" dirty="0">
                <a:solidFill>
                  <a:schemeClr val="bg1"/>
                </a:solidFill>
              </a:rPr>
              <a:t>: Click on filters, then Supervised, then instance. This will make sure that there is a maximum ratio between the largest and the smallest class represented in any given cv fold.</a:t>
            </a:r>
          </a:p>
        </p:txBody>
      </p:sp>
      <p:sp>
        <p:nvSpPr>
          <p:cNvPr id="7" name="TextBox 6"/>
          <p:cNvSpPr txBox="1"/>
          <p:nvPr/>
        </p:nvSpPr>
        <p:spPr>
          <a:xfrm>
            <a:off x="4690530" y="6319723"/>
            <a:ext cx="6074186" cy="369332"/>
          </a:xfrm>
          <a:prstGeom prst="rect">
            <a:avLst/>
          </a:prstGeom>
          <a:noFill/>
        </p:spPr>
        <p:txBody>
          <a:bodyPr wrap="square" rtlCol="0">
            <a:spAutoFit/>
          </a:bodyPr>
          <a:lstStyle/>
          <a:p>
            <a:r>
              <a:rPr lang="en-US" dirty="0">
                <a:solidFill>
                  <a:srgbClr val="FF0000"/>
                </a:solidFill>
              </a:rPr>
              <a:t>DON’T click Apply yet!!!!!!</a:t>
            </a:r>
          </a:p>
        </p:txBody>
      </p:sp>
    </p:spTree>
    <p:extLst>
      <p:ext uri="{BB962C8B-B14F-4D97-AF65-F5344CB8AC3E}">
        <p14:creationId xmlns:p14="http://schemas.microsoft.com/office/powerpoint/2010/main" val="1519663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 Click to edit the parameters of your filters</a:t>
            </a:r>
          </a:p>
        </p:txBody>
      </p:sp>
      <p:pic>
        <p:nvPicPr>
          <p:cNvPr id="4" name="Content Placeholder 3"/>
          <p:cNvPicPr>
            <a:picLocks noGrp="1" noChangeAspect="1"/>
          </p:cNvPicPr>
          <p:nvPr>
            <p:ph idx="1"/>
          </p:nvPr>
        </p:nvPicPr>
        <p:blipFill>
          <a:blip r:embed="rId2"/>
          <a:stretch>
            <a:fillRect/>
          </a:stretch>
        </p:blipFill>
        <p:spPr>
          <a:xfrm>
            <a:off x="3215899" y="1913549"/>
            <a:ext cx="5760202" cy="4351338"/>
          </a:xfrm>
          <a:prstGeom prst="rect">
            <a:avLst/>
          </a:prstGeom>
        </p:spPr>
      </p:pic>
      <p:sp>
        <p:nvSpPr>
          <p:cNvPr id="5" name="Arrow: Left 4"/>
          <p:cNvSpPr/>
          <p:nvPr/>
        </p:nvSpPr>
        <p:spPr>
          <a:xfrm>
            <a:off x="8276492" y="2980593"/>
            <a:ext cx="1257300" cy="31652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976102" y="2611260"/>
            <a:ext cx="1691899" cy="369332"/>
          </a:xfrm>
          <a:prstGeom prst="rect">
            <a:avLst/>
          </a:prstGeom>
          <a:noFill/>
        </p:spPr>
        <p:txBody>
          <a:bodyPr wrap="square" rtlCol="0">
            <a:spAutoFit/>
          </a:bodyPr>
          <a:lstStyle/>
          <a:p>
            <a:r>
              <a:rPr lang="en-US" dirty="0">
                <a:solidFill>
                  <a:schemeClr val="bg1"/>
                </a:solidFill>
              </a:rPr>
              <a:t>Right click here</a:t>
            </a:r>
          </a:p>
        </p:txBody>
      </p:sp>
    </p:spTree>
    <p:extLst>
      <p:ext uri="{BB962C8B-B14F-4D97-AF65-F5344CB8AC3E}">
        <p14:creationId xmlns:p14="http://schemas.microsoft.com/office/powerpoint/2010/main" val="20091272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box should pop up</a:t>
            </a:r>
          </a:p>
        </p:txBody>
      </p:sp>
      <p:pic>
        <p:nvPicPr>
          <p:cNvPr id="4" name="Content Placeholder 3"/>
          <p:cNvPicPr>
            <a:picLocks noGrp="1" noChangeAspect="1"/>
          </p:cNvPicPr>
          <p:nvPr>
            <p:ph idx="1"/>
          </p:nvPr>
        </p:nvPicPr>
        <p:blipFill>
          <a:blip r:embed="rId2"/>
          <a:stretch>
            <a:fillRect/>
          </a:stretch>
        </p:blipFill>
        <p:spPr>
          <a:xfrm>
            <a:off x="3286954" y="1597025"/>
            <a:ext cx="5618092" cy="4351338"/>
          </a:xfrm>
          <a:prstGeom prst="rect">
            <a:avLst/>
          </a:prstGeom>
        </p:spPr>
      </p:pic>
      <p:sp>
        <p:nvSpPr>
          <p:cNvPr id="5" name="Arrow: Right 4"/>
          <p:cNvSpPr/>
          <p:nvPr/>
        </p:nvSpPr>
        <p:spPr>
          <a:xfrm>
            <a:off x="2658208" y="4440115"/>
            <a:ext cx="1512277" cy="37807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Up 5"/>
          <p:cNvSpPr/>
          <p:nvPr/>
        </p:nvSpPr>
        <p:spPr>
          <a:xfrm>
            <a:off x="6096001" y="5948363"/>
            <a:ext cx="263769" cy="685800"/>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row: Left 6"/>
          <p:cNvSpPr/>
          <p:nvPr/>
        </p:nvSpPr>
        <p:spPr>
          <a:xfrm>
            <a:off x="8804031" y="2567353"/>
            <a:ext cx="967154" cy="28489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07624" y="3341871"/>
            <a:ext cx="1679331" cy="1754326"/>
          </a:xfrm>
          <a:prstGeom prst="rect">
            <a:avLst/>
          </a:prstGeom>
          <a:noFill/>
        </p:spPr>
        <p:txBody>
          <a:bodyPr wrap="square" rtlCol="0">
            <a:spAutoFit/>
          </a:bodyPr>
          <a:lstStyle/>
          <a:p>
            <a:r>
              <a:rPr lang="en-US" dirty="0">
                <a:solidFill>
                  <a:schemeClr val="bg1"/>
                </a:solidFill>
              </a:rPr>
              <a:t>1) Change this to 3. The largest class will be a max of 3x larger than the smallest class</a:t>
            </a:r>
          </a:p>
        </p:txBody>
      </p:sp>
      <p:sp>
        <p:nvSpPr>
          <p:cNvPr id="9" name="TextBox 8"/>
          <p:cNvSpPr txBox="1"/>
          <p:nvPr/>
        </p:nvSpPr>
        <p:spPr>
          <a:xfrm>
            <a:off x="6500447" y="6180992"/>
            <a:ext cx="1283677" cy="369332"/>
          </a:xfrm>
          <a:prstGeom prst="rect">
            <a:avLst/>
          </a:prstGeom>
          <a:noFill/>
        </p:spPr>
        <p:txBody>
          <a:bodyPr wrap="square" rtlCol="0">
            <a:spAutoFit/>
          </a:bodyPr>
          <a:lstStyle/>
          <a:p>
            <a:r>
              <a:rPr lang="en-US" dirty="0">
                <a:solidFill>
                  <a:schemeClr val="bg1"/>
                </a:solidFill>
              </a:rPr>
              <a:t>2) Click OK</a:t>
            </a:r>
          </a:p>
        </p:txBody>
      </p:sp>
      <p:sp>
        <p:nvSpPr>
          <p:cNvPr id="10" name="TextBox 9"/>
          <p:cNvSpPr txBox="1"/>
          <p:nvPr/>
        </p:nvSpPr>
        <p:spPr>
          <a:xfrm>
            <a:off x="9085385" y="2233246"/>
            <a:ext cx="1582615" cy="369332"/>
          </a:xfrm>
          <a:prstGeom prst="rect">
            <a:avLst/>
          </a:prstGeom>
          <a:noFill/>
        </p:spPr>
        <p:txBody>
          <a:bodyPr wrap="square" rtlCol="0">
            <a:spAutoFit/>
          </a:bodyPr>
          <a:lstStyle/>
          <a:p>
            <a:r>
              <a:rPr lang="en-US" dirty="0">
                <a:solidFill>
                  <a:schemeClr val="bg1"/>
                </a:solidFill>
              </a:rPr>
              <a:t>3) Click Apply</a:t>
            </a:r>
          </a:p>
        </p:txBody>
      </p:sp>
    </p:spTree>
    <p:extLst>
      <p:ext uri="{BB962C8B-B14F-4D97-AF65-F5344CB8AC3E}">
        <p14:creationId xmlns:p14="http://schemas.microsoft.com/office/powerpoint/2010/main" val="1108879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6EF4-70C5-6947-8751-9F88CBF381CE}"/>
              </a:ext>
            </a:extLst>
          </p:cNvPr>
          <p:cNvSpPr>
            <a:spLocks noGrp="1"/>
          </p:cNvSpPr>
          <p:nvPr>
            <p:ph type="title"/>
          </p:nvPr>
        </p:nvSpPr>
        <p:spPr/>
        <p:txBody>
          <a:bodyPr/>
          <a:lstStyle/>
          <a:p>
            <a:r>
              <a:rPr lang="en-US" dirty="0"/>
              <a:t>Feature Engineering</a:t>
            </a:r>
          </a:p>
        </p:txBody>
      </p:sp>
      <p:pic>
        <p:nvPicPr>
          <p:cNvPr id="1026" name="Picture 2" descr="This image shows a breakdown of the feature engineering process, with data being analyzed and insights provided.">
            <a:extLst>
              <a:ext uri="{FF2B5EF4-FFF2-40B4-BE49-F238E27FC236}">
                <a16:creationId xmlns:a16="http://schemas.microsoft.com/office/drawing/2014/main" id="{98A733EC-ABBB-FF41-9E41-04F389A72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550" y="1238250"/>
            <a:ext cx="9232900" cy="4381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C8E827C-A1A9-0444-949D-E998081402D6}"/>
              </a:ext>
            </a:extLst>
          </p:cNvPr>
          <p:cNvSpPr/>
          <p:nvPr/>
        </p:nvSpPr>
        <p:spPr>
          <a:xfrm>
            <a:off x="5002306" y="6188854"/>
            <a:ext cx="6992471" cy="369332"/>
          </a:xfrm>
          <a:prstGeom prst="rect">
            <a:avLst/>
          </a:prstGeom>
        </p:spPr>
        <p:txBody>
          <a:bodyPr wrap="square">
            <a:spAutoFit/>
          </a:bodyPr>
          <a:lstStyle/>
          <a:p>
            <a:pPr algn="ctr"/>
            <a:r>
              <a:rPr lang="en-US" dirty="0">
                <a:solidFill>
                  <a:schemeClr val="bg1"/>
                </a:solidFill>
              </a:rPr>
              <a:t>https://</a:t>
            </a:r>
            <a:r>
              <a:rPr lang="en-US" dirty="0" err="1">
                <a:solidFill>
                  <a:schemeClr val="bg1"/>
                </a:solidFill>
              </a:rPr>
              <a:t>www.omnisci.com</a:t>
            </a:r>
            <a:r>
              <a:rPr lang="en-US" dirty="0">
                <a:solidFill>
                  <a:schemeClr val="bg1"/>
                </a:solidFill>
              </a:rPr>
              <a:t>/technical-glossary/feature-engineering</a:t>
            </a:r>
          </a:p>
        </p:txBody>
      </p:sp>
    </p:spTree>
    <p:extLst>
      <p:ext uri="{BB962C8B-B14F-4D97-AF65-F5344CB8AC3E}">
        <p14:creationId xmlns:p14="http://schemas.microsoft.com/office/powerpoint/2010/main" val="245441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to the Classify Tab</a:t>
            </a:r>
          </a:p>
        </p:txBody>
      </p:sp>
      <p:pic>
        <p:nvPicPr>
          <p:cNvPr id="4" name="Content Placeholder 3"/>
          <p:cNvPicPr>
            <a:picLocks noGrp="1" noChangeAspect="1"/>
          </p:cNvPicPr>
          <p:nvPr>
            <p:ph idx="1"/>
          </p:nvPr>
        </p:nvPicPr>
        <p:blipFill>
          <a:blip r:embed="rId2"/>
          <a:stretch>
            <a:fillRect/>
          </a:stretch>
        </p:blipFill>
        <p:spPr>
          <a:xfrm>
            <a:off x="3685560" y="2080601"/>
            <a:ext cx="5752865" cy="4351338"/>
          </a:xfrm>
          <a:prstGeom prst="rect">
            <a:avLst/>
          </a:prstGeom>
        </p:spPr>
      </p:pic>
      <p:sp>
        <p:nvSpPr>
          <p:cNvPr id="5" name="Arrow: Down 4"/>
          <p:cNvSpPr/>
          <p:nvPr/>
        </p:nvSpPr>
        <p:spPr>
          <a:xfrm>
            <a:off x="4495801" y="1837592"/>
            <a:ext cx="316523" cy="562708"/>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2642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we’re going to choose a classifier!</a:t>
            </a:r>
          </a:p>
        </p:txBody>
      </p:sp>
      <p:pic>
        <p:nvPicPr>
          <p:cNvPr id="4" name="Content Placeholder 3"/>
          <p:cNvPicPr>
            <a:picLocks noGrp="1" noChangeAspect="1"/>
          </p:cNvPicPr>
          <p:nvPr>
            <p:ph idx="1"/>
          </p:nvPr>
        </p:nvPicPr>
        <p:blipFill>
          <a:blip r:embed="rId2"/>
          <a:stretch>
            <a:fillRect/>
          </a:stretch>
        </p:blipFill>
        <p:spPr>
          <a:xfrm>
            <a:off x="3291087" y="2115771"/>
            <a:ext cx="5750505" cy="4351338"/>
          </a:xfrm>
          <a:prstGeom prst="rect">
            <a:avLst/>
          </a:prstGeom>
        </p:spPr>
      </p:pic>
      <p:sp>
        <p:nvSpPr>
          <p:cNvPr id="5" name="Arrow: Right 4"/>
          <p:cNvSpPr/>
          <p:nvPr/>
        </p:nvSpPr>
        <p:spPr>
          <a:xfrm>
            <a:off x="2447192" y="2787163"/>
            <a:ext cx="1063870" cy="31652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475643" y="2180355"/>
            <a:ext cx="1687955" cy="923330"/>
          </a:xfrm>
          <a:prstGeom prst="rect">
            <a:avLst/>
          </a:prstGeom>
          <a:noFill/>
        </p:spPr>
        <p:txBody>
          <a:bodyPr wrap="square" rtlCol="0">
            <a:spAutoFit/>
          </a:bodyPr>
          <a:lstStyle/>
          <a:p>
            <a:r>
              <a:rPr lang="en-US" dirty="0">
                <a:solidFill>
                  <a:schemeClr val="bg1"/>
                </a:solidFill>
              </a:rPr>
              <a:t>Click this button to choose your classifier</a:t>
            </a:r>
          </a:p>
        </p:txBody>
      </p:sp>
    </p:spTree>
    <p:extLst>
      <p:ext uri="{BB962C8B-B14F-4D97-AF65-F5344CB8AC3E}">
        <p14:creationId xmlns:p14="http://schemas.microsoft.com/office/powerpoint/2010/main" val="2057228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We’ll use Random Forest</a:t>
            </a:r>
          </a:p>
        </p:txBody>
      </p:sp>
      <p:pic>
        <p:nvPicPr>
          <p:cNvPr id="4" name="Content Placeholder 3"/>
          <p:cNvPicPr>
            <a:picLocks noGrp="1" noChangeAspect="1"/>
          </p:cNvPicPr>
          <p:nvPr>
            <p:ph idx="1"/>
          </p:nvPr>
        </p:nvPicPr>
        <p:blipFill>
          <a:blip r:embed="rId2"/>
          <a:stretch>
            <a:fillRect/>
          </a:stretch>
        </p:blipFill>
        <p:spPr>
          <a:xfrm>
            <a:off x="3214709" y="1825625"/>
            <a:ext cx="5762582" cy="4351338"/>
          </a:xfrm>
          <a:prstGeom prst="rect">
            <a:avLst/>
          </a:prstGeom>
        </p:spPr>
      </p:pic>
      <p:sp>
        <p:nvSpPr>
          <p:cNvPr id="5" name="Arrow: Right 4"/>
          <p:cNvSpPr/>
          <p:nvPr/>
        </p:nvSpPr>
        <p:spPr>
          <a:xfrm>
            <a:off x="2913185" y="4484078"/>
            <a:ext cx="923192" cy="325315"/>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355123" y="6311899"/>
            <a:ext cx="3481754" cy="369332"/>
          </a:xfrm>
          <a:prstGeom prst="rect">
            <a:avLst/>
          </a:prstGeom>
          <a:noFill/>
        </p:spPr>
        <p:txBody>
          <a:bodyPr wrap="square" rtlCol="0">
            <a:spAutoFit/>
          </a:bodyPr>
          <a:lstStyle/>
          <a:p>
            <a:r>
              <a:rPr lang="en-US" dirty="0">
                <a:solidFill>
                  <a:schemeClr val="bg1"/>
                </a:solidFill>
              </a:rPr>
              <a:t>To find Random Forest, open trees.</a:t>
            </a:r>
          </a:p>
        </p:txBody>
      </p:sp>
    </p:spTree>
    <p:extLst>
      <p:ext uri="{BB962C8B-B14F-4D97-AF65-F5344CB8AC3E}">
        <p14:creationId xmlns:p14="http://schemas.microsoft.com/office/powerpoint/2010/main" val="4983223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 click on the panel to bring up this menu</a:t>
            </a:r>
          </a:p>
        </p:txBody>
      </p:sp>
      <p:pic>
        <p:nvPicPr>
          <p:cNvPr id="6" name="Content Placeholder 5"/>
          <p:cNvPicPr>
            <a:picLocks noGrp="1" noChangeAspect="1"/>
          </p:cNvPicPr>
          <p:nvPr>
            <p:ph idx="1"/>
          </p:nvPr>
        </p:nvPicPr>
        <p:blipFill>
          <a:blip r:embed="rId2"/>
          <a:stretch>
            <a:fillRect/>
          </a:stretch>
        </p:blipFill>
        <p:spPr>
          <a:xfrm>
            <a:off x="3537794" y="1535479"/>
            <a:ext cx="4940566" cy="5248817"/>
          </a:xfrm>
          <a:prstGeom prst="rect">
            <a:avLst/>
          </a:prstGeom>
        </p:spPr>
      </p:pic>
      <p:sp>
        <p:nvSpPr>
          <p:cNvPr id="7" name="Arrow: Left 6"/>
          <p:cNvSpPr/>
          <p:nvPr/>
        </p:nvSpPr>
        <p:spPr>
          <a:xfrm>
            <a:off x="8320453" y="2409094"/>
            <a:ext cx="668216" cy="386861"/>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566639" y="2145324"/>
            <a:ext cx="1846385" cy="369332"/>
          </a:xfrm>
          <a:prstGeom prst="rect">
            <a:avLst/>
          </a:prstGeom>
          <a:noFill/>
        </p:spPr>
        <p:txBody>
          <a:bodyPr wrap="square" rtlCol="0">
            <a:spAutoFit/>
          </a:bodyPr>
          <a:lstStyle/>
          <a:p>
            <a:r>
              <a:rPr lang="en-US" dirty="0">
                <a:solidFill>
                  <a:schemeClr val="bg1"/>
                </a:solidFill>
              </a:rPr>
              <a:t>Right click on this</a:t>
            </a:r>
          </a:p>
        </p:txBody>
      </p:sp>
    </p:spTree>
    <p:extLst>
      <p:ext uri="{BB962C8B-B14F-4D97-AF65-F5344CB8AC3E}">
        <p14:creationId xmlns:p14="http://schemas.microsoft.com/office/powerpoint/2010/main" val="40939704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parameters of Random Forest</a:t>
            </a:r>
          </a:p>
        </p:txBody>
      </p:sp>
      <p:pic>
        <p:nvPicPr>
          <p:cNvPr id="6" name="Content Placeholder 3"/>
          <p:cNvPicPr>
            <a:picLocks noGrp="1" noChangeAspect="1"/>
          </p:cNvPicPr>
          <p:nvPr>
            <p:ph idx="1"/>
          </p:nvPr>
        </p:nvPicPr>
        <p:blipFill>
          <a:blip r:embed="rId2"/>
          <a:stretch>
            <a:fillRect/>
          </a:stretch>
        </p:blipFill>
        <p:spPr>
          <a:xfrm>
            <a:off x="4048103" y="1808040"/>
            <a:ext cx="4095794" cy="4351338"/>
          </a:xfrm>
          <a:prstGeom prst="rect">
            <a:avLst/>
          </a:prstGeom>
        </p:spPr>
      </p:pic>
      <p:sp>
        <p:nvSpPr>
          <p:cNvPr id="7" name="Arrow: Right 6"/>
          <p:cNvSpPr/>
          <p:nvPr/>
        </p:nvSpPr>
        <p:spPr>
          <a:xfrm>
            <a:off x="3818792" y="3543300"/>
            <a:ext cx="852854" cy="2286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p:cNvSpPr/>
          <p:nvPr/>
        </p:nvSpPr>
        <p:spPr>
          <a:xfrm>
            <a:off x="3686908" y="4703885"/>
            <a:ext cx="1380393" cy="2286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392596" y="2268986"/>
            <a:ext cx="1666142" cy="1754326"/>
          </a:xfrm>
          <a:prstGeom prst="rect">
            <a:avLst/>
          </a:prstGeom>
          <a:noFill/>
        </p:spPr>
        <p:txBody>
          <a:bodyPr wrap="square" rtlCol="0">
            <a:spAutoFit/>
          </a:bodyPr>
          <a:lstStyle/>
          <a:p>
            <a:r>
              <a:rPr lang="en-US" dirty="0">
                <a:solidFill>
                  <a:schemeClr val="bg1"/>
                </a:solidFill>
              </a:rPr>
              <a:t>Change this to ‘True’. We want to see how important each feature is for classifying.</a:t>
            </a:r>
          </a:p>
        </p:txBody>
      </p:sp>
      <p:sp>
        <p:nvSpPr>
          <p:cNvPr id="10" name="TextBox 9"/>
          <p:cNvSpPr txBox="1"/>
          <p:nvPr/>
        </p:nvSpPr>
        <p:spPr>
          <a:xfrm>
            <a:off x="2122233" y="4392695"/>
            <a:ext cx="1745273" cy="1754326"/>
          </a:xfrm>
          <a:prstGeom prst="rect">
            <a:avLst/>
          </a:prstGeom>
          <a:noFill/>
        </p:spPr>
        <p:txBody>
          <a:bodyPr wrap="square" rtlCol="0">
            <a:spAutoFit/>
          </a:bodyPr>
          <a:lstStyle/>
          <a:p>
            <a:r>
              <a:rPr lang="en-US" dirty="0">
                <a:solidFill>
                  <a:schemeClr val="bg1"/>
                </a:solidFill>
              </a:rPr>
              <a:t>Change this to 5.</a:t>
            </a:r>
          </a:p>
          <a:p>
            <a:r>
              <a:rPr lang="en-US" dirty="0">
                <a:solidFill>
                  <a:schemeClr val="bg1"/>
                </a:solidFill>
              </a:rPr>
              <a:t>Random Forest will randomly choose 5 features to look at for each split.</a:t>
            </a:r>
          </a:p>
        </p:txBody>
      </p:sp>
      <p:sp>
        <p:nvSpPr>
          <p:cNvPr id="11" name="TextBox 10"/>
          <p:cNvSpPr txBox="1"/>
          <p:nvPr/>
        </p:nvSpPr>
        <p:spPr>
          <a:xfrm>
            <a:off x="6561992" y="6224955"/>
            <a:ext cx="2497016" cy="646331"/>
          </a:xfrm>
          <a:prstGeom prst="rect">
            <a:avLst/>
          </a:prstGeom>
          <a:noFill/>
        </p:spPr>
        <p:txBody>
          <a:bodyPr wrap="square" rtlCol="0">
            <a:spAutoFit/>
          </a:bodyPr>
          <a:lstStyle/>
          <a:p>
            <a:r>
              <a:rPr lang="en-US" dirty="0">
                <a:solidFill>
                  <a:schemeClr val="bg1"/>
                </a:solidFill>
              </a:rPr>
              <a:t>After changing those 2, click OK</a:t>
            </a:r>
          </a:p>
        </p:txBody>
      </p:sp>
      <p:sp>
        <p:nvSpPr>
          <p:cNvPr id="12" name="Arrow: Up 11"/>
          <p:cNvSpPr/>
          <p:nvPr/>
        </p:nvSpPr>
        <p:spPr>
          <a:xfrm>
            <a:off x="5981700" y="6224954"/>
            <a:ext cx="228600" cy="518746"/>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6810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click ‘More Options’</a:t>
            </a:r>
          </a:p>
        </p:txBody>
      </p:sp>
      <p:pic>
        <p:nvPicPr>
          <p:cNvPr id="5" name="Content Placeholder 4"/>
          <p:cNvPicPr>
            <a:picLocks noGrp="1" noChangeAspect="1"/>
          </p:cNvPicPr>
          <p:nvPr>
            <p:ph idx="1"/>
          </p:nvPr>
        </p:nvPicPr>
        <p:blipFill>
          <a:blip r:embed="rId2"/>
          <a:stretch>
            <a:fillRect/>
          </a:stretch>
        </p:blipFill>
        <p:spPr>
          <a:xfrm>
            <a:off x="3196340" y="1825625"/>
            <a:ext cx="5799321" cy="4351338"/>
          </a:xfrm>
          <a:prstGeom prst="rect">
            <a:avLst/>
          </a:prstGeom>
        </p:spPr>
      </p:pic>
      <p:sp>
        <p:nvSpPr>
          <p:cNvPr id="6" name="Arrow: Right 5"/>
          <p:cNvSpPr/>
          <p:nvPr/>
        </p:nvSpPr>
        <p:spPr>
          <a:xfrm>
            <a:off x="2447192" y="3900183"/>
            <a:ext cx="852854" cy="20222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1356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We want to output the prediction of each instance as a .csv file</a:t>
            </a:r>
          </a:p>
        </p:txBody>
      </p:sp>
      <p:pic>
        <p:nvPicPr>
          <p:cNvPr id="4" name="Content Placeholder 3"/>
          <p:cNvPicPr>
            <a:picLocks noGrp="1" noChangeAspect="1"/>
          </p:cNvPicPr>
          <p:nvPr>
            <p:ph idx="1"/>
          </p:nvPr>
        </p:nvPicPr>
        <p:blipFill>
          <a:blip r:embed="rId2"/>
          <a:stretch>
            <a:fillRect/>
          </a:stretch>
        </p:blipFill>
        <p:spPr>
          <a:xfrm>
            <a:off x="3442498" y="1825625"/>
            <a:ext cx="5307005" cy="4351338"/>
          </a:xfrm>
          <a:prstGeom prst="rect">
            <a:avLst/>
          </a:prstGeom>
        </p:spPr>
      </p:pic>
      <p:sp>
        <p:nvSpPr>
          <p:cNvPr id="5" name="Arrow: Left 4"/>
          <p:cNvSpPr/>
          <p:nvPr/>
        </p:nvSpPr>
        <p:spPr>
          <a:xfrm>
            <a:off x="7845669" y="4448908"/>
            <a:ext cx="967154" cy="246184"/>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812824" y="3912578"/>
            <a:ext cx="1635369" cy="646331"/>
          </a:xfrm>
          <a:prstGeom prst="rect">
            <a:avLst/>
          </a:prstGeom>
          <a:noFill/>
        </p:spPr>
        <p:txBody>
          <a:bodyPr wrap="square" rtlCol="0">
            <a:spAutoFit/>
          </a:bodyPr>
          <a:lstStyle/>
          <a:p>
            <a:r>
              <a:rPr lang="en-US" dirty="0">
                <a:solidFill>
                  <a:schemeClr val="bg1"/>
                </a:solidFill>
              </a:rPr>
              <a:t>Click ‘Choose’ and select CSV</a:t>
            </a:r>
          </a:p>
        </p:txBody>
      </p:sp>
      <p:sp>
        <p:nvSpPr>
          <p:cNvPr id="7" name="Arrow: Up 6"/>
          <p:cNvSpPr/>
          <p:nvPr/>
        </p:nvSpPr>
        <p:spPr>
          <a:xfrm>
            <a:off x="6236678" y="6176963"/>
            <a:ext cx="272561" cy="584322"/>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641123" y="6176963"/>
            <a:ext cx="1670539" cy="369332"/>
          </a:xfrm>
          <a:prstGeom prst="rect">
            <a:avLst/>
          </a:prstGeom>
          <a:noFill/>
        </p:spPr>
        <p:txBody>
          <a:bodyPr wrap="square" rtlCol="0">
            <a:spAutoFit/>
          </a:bodyPr>
          <a:lstStyle/>
          <a:p>
            <a:r>
              <a:rPr lang="en-US" dirty="0">
                <a:solidFill>
                  <a:schemeClr val="bg1"/>
                </a:solidFill>
              </a:rPr>
              <a:t>Then click OK</a:t>
            </a:r>
          </a:p>
        </p:txBody>
      </p:sp>
    </p:spTree>
    <p:extLst>
      <p:ext uri="{BB962C8B-B14F-4D97-AF65-F5344CB8AC3E}">
        <p14:creationId xmlns:p14="http://schemas.microsoft.com/office/powerpoint/2010/main" val="26257497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We’re ready to classify!</a:t>
            </a:r>
          </a:p>
        </p:txBody>
      </p:sp>
      <p:pic>
        <p:nvPicPr>
          <p:cNvPr id="4" name="Content Placeholder 3"/>
          <p:cNvPicPr>
            <a:picLocks noGrp="1" noChangeAspect="1"/>
          </p:cNvPicPr>
          <p:nvPr>
            <p:ph idx="1"/>
          </p:nvPr>
        </p:nvPicPr>
        <p:blipFill>
          <a:blip r:embed="rId2"/>
          <a:stretch>
            <a:fillRect/>
          </a:stretch>
        </p:blipFill>
        <p:spPr>
          <a:xfrm>
            <a:off x="3211034" y="1825625"/>
            <a:ext cx="5769932" cy="4351338"/>
          </a:xfrm>
          <a:prstGeom prst="rect">
            <a:avLst/>
          </a:prstGeom>
        </p:spPr>
      </p:pic>
      <p:sp>
        <p:nvSpPr>
          <p:cNvPr id="5" name="TextBox 4"/>
          <p:cNvSpPr txBox="1"/>
          <p:nvPr/>
        </p:nvSpPr>
        <p:spPr>
          <a:xfrm>
            <a:off x="1717432" y="4001294"/>
            <a:ext cx="1125415" cy="369332"/>
          </a:xfrm>
          <a:prstGeom prst="rect">
            <a:avLst/>
          </a:prstGeom>
          <a:noFill/>
        </p:spPr>
        <p:txBody>
          <a:bodyPr wrap="square" rtlCol="0">
            <a:spAutoFit/>
          </a:bodyPr>
          <a:lstStyle/>
          <a:p>
            <a:r>
              <a:rPr lang="en-US" dirty="0">
                <a:solidFill>
                  <a:schemeClr val="bg1"/>
                </a:solidFill>
              </a:rPr>
              <a:t>Click Start</a:t>
            </a:r>
          </a:p>
        </p:txBody>
      </p:sp>
      <p:sp>
        <p:nvSpPr>
          <p:cNvPr id="6" name="TextBox 5"/>
          <p:cNvSpPr txBox="1"/>
          <p:nvPr/>
        </p:nvSpPr>
        <p:spPr>
          <a:xfrm>
            <a:off x="9067800" y="2800966"/>
            <a:ext cx="1600200" cy="1200329"/>
          </a:xfrm>
          <a:prstGeom prst="rect">
            <a:avLst/>
          </a:prstGeom>
          <a:noFill/>
        </p:spPr>
        <p:txBody>
          <a:bodyPr wrap="square" rtlCol="0">
            <a:spAutoFit/>
          </a:bodyPr>
          <a:lstStyle/>
          <a:p>
            <a:r>
              <a:rPr lang="en-US" dirty="0">
                <a:solidFill>
                  <a:schemeClr val="bg1"/>
                </a:solidFill>
              </a:rPr>
              <a:t>Your screen should look like this, by the way.</a:t>
            </a:r>
          </a:p>
        </p:txBody>
      </p:sp>
      <p:sp>
        <p:nvSpPr>
          <p:cNvPr id="7" name="Arrow: Left 6"/>
          <p:cNvSpPr/>
          <p:nvPr/>
        </p:nvSpPr>
        <p:spPr>
          <a:xfrm>
            <a:off x="8980966" y="2426685"/>
            <a:ext cx="901212" cy="374281"/>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p:cNvSpPr/>
          <p:nvPr/>
        </p:nvSpPr>
        <p:spPr>
          <a:xfrm>
            <a:off x="2280138" y="4519246"/>
            <a:ext cx="930896" cy="28135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68571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look at the output!</a:t>
            </a:r>
          </a:p>
        </p:txBody>
      </p:sp>
      <p:pic>
        <p:nvPicPr>
          <p:cNvPr id="4" name="Content Placeholder 3"/>
          <p:cNvPicPr>
            <a:picLocks noGrp="1" noChangeAspect="1"/>
          </p:cNvPicPr>
          <p:nvPr>
            <p:ph idx="1"/>
          </p:nvPr>
        </p:nvPicPr>
        <p:blipFill>
          <a:blip r:embed="rId2"/>
          <a:stretch>
            <a:fillRect/>
          </a:stretch>
        </p:blipFill>
        <p:spPr>
          <a:xfrm>
            <a:off x="2152650" y="1969350"/>
            <a:ext cx="7886700" cy="4063889"/>
          </a:xfrm>
          <a:prstGeom prst="rect">
            <a:avLst/>
          </a:prstGeom>
        </p:spPr>
      </p:pic>
      <p:sp>
        <p:nvSpPr>
          <p:cNvPr id="5" name="Right Brace 4"/>
          <p:cNvSpPr/>
          <p:nvPr/>
        </p:nvSpPr>
        <p:spPr>
          <a:xfrm>
            <a:off x="8786447" y="3217985"/>
            <a:ext cx="307731" cy="2074984"/>
          </a:xfrm>
          <a:prstGeom prst="rightBrace">
            <a:avLst/>
          </a:prstGeom>
          <a:solidFill>
            <a:srgbClr val="FF0000"/>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10209545" y="3648808"/>
            <a:ext cx="1503484" cy="1477328"/>
          </a:xfrm>
          <a:prstGeom prst="rect">
            <a:avLst/>
          </a:prstGeom>
          <a:noFill/>
        </p:spPr>
        <p:txBody>
          <a:bodyPr wrap="square" rtlCol="0">
            <a:spAutoFit/>
          </a:bodyPr>
          <a:lstStyle/>
          <a:p>
            <a:r>
              <a:rPr lang="en-US" dirty="0">
                <a:solidFill>
                  <a:schemeClr val="bg1"/>
                </a:solidFill>
              </a:rPr>
              <a:t>Here’s attribute importance, calculated via Gini index</a:t>
            </a:r>
          </a:p>
        </p:txBody>
      </p:sp>
    </p:spTree>
    <p:extLst>
      <p:ext uri="{BB962C8B-B14F-4D97-AF65-F5344CB8AC3E}">
        <p14:creationId xmlns:p14="http://schemas.microsoft.com/office/powerpoint/2010/main" val="37662826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index</a:t>
            </a:r>
          </a:p>
        </p:txBody>
      </p:sp>
      <p:sp>
        <p:nvSpPr>
          <p:cNvPr id="3" name="Content Placeholder 2"/>
          <p:cNvSpPr>
            <a:spLocks noGrp="1"/>
          </p:cNvSpPr>
          <p:nvPr>
            <p:ph idx="1"/>
          </p:nvPr>
        </p:nvSpPr>
        <p:spPr/>
        <p:txBody>
          <a:bodyPr/>
          <a:lstStyle/>
          <a:p>
            <a:r>
              <a:rPr lang="en-US" dirty="0"/>
              <a:t>All ML classifiers operate by minimizing some classification error. For example, linear regression makes a “line of best fit” by minimizing the Sum of Squared Error between the line and all the points it is fitting. </a:t>
            </a:r>
          </a:p>
          <a:p>
            <a:r>
              <a:rPr lang="en-US" dirty="0"/>
              <a:t>Classification tree algorithms (like Random Forests) try to minimize the Gini Index (or the Cross Entropy / Information Gain). </a:t>
            </a:r>
          </a:p>
        </p:txBody>
      </p:sp>
    </p:spTree>
    <p:extLst>
      <p:ext uri="{BB962C8B-B14F-4D97-AF65-F5344CB8AC3E}">
        <p14:creationId xmlns:p14="http://schemas.microsoft.com/office/powerpoint/2010/main" val="1834640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6EF4-70C5-6947-8751-9F88CBF381CE}"/>
              </a:ext>
            </a:extLst>
          </p:cNvPr>
          <p:cNvSpPr>
            <a:spLocks noGrp="1"/>
          </p:cNvSpPr>
          <p:nvPr>
            <p:ph type="title"/>
          </p:nvPr>
        </p:nvSpPr>
        <p:spPr/>
        <p:txBody>
          <a:bodyPr/>
          <a:lstStyle/>
          <a:p>
            <a:r>
              <a:rPr lang="en-US" dirty="0"/>
              <a:t>Feature Engineering</a:t>
            </a:r>
          </a:p>
        </p:txBody>
      </p:sp>
      <p:pic>
        <p:nvPicPr>
          <p:cNvPr id="4" name="Picture 3">
            <a:extLst>
              <a:ext uri="{FF2B5EF4-FFF2-40B4-BE49-F238E27FC236}">
                <a16:creationId xmlns:a16="http://schemas.microsoft.com/office/drawing/2014/main" id="{689F3D7C-2014-B047-9793-335EF9361A07}"/>
              </a:ext>
            </a:extLst>
          </p:cNvPr>
          <p:cNvPicPr>
            <a:picLocks noChangeAspect="1"/>
          </p:cNvPicPr>
          <p:nvPr/>
        </p:nvPicPr>
        <p:blipFill>
          <a:blip r:embed="rId2"/>
          <a:stretch>
            <a:fillRect/>
          </a:stretch>
        </p:blipFill>
        <p:spPr>
          <a:xfrm>
            <a:off x="-1" y="59635"/>
            <a:ext cx="3761509" cy="6738730"/>
          </a:xfrm>
          <a:prstGeom prst="rect">
            <a:avLst/>
          </a:prstGeom>
        </p:spPr>
      </p:pic>
      <p:pic>
        <p:nvPicPr>
          <p:cNvPr id="5" name="Picture 4">
            <a:extLst>
              <a:ext uri="{FF2B5EF4-FFF2-40B4-BE49-F238E27FC236}">
                <a16:creationId xmlns:a16="http://schemas.microsoft.com/office/drawing/2014/main" id="{91756A2E-6757-0E44-B951-A87897E769EE}"/>
              </a:ext>
            </a:extLst>
          </p:cNvPr>
          <p:cNvPicPr>
            <a:picLocks noChangeAspect="1"/>
          </p:cNvPicPr>
          <p:nvPr/>
        </p:nvPicPr>
        <p:blipFill>
          <a:blip r:embed="rId3"/>
          <a:stretch>
            <a:fillRect/>
          </a:stretch>
        </p:blipFill>
        <p:spPr>
          <a:xfrm>
            <a:off x="3949328" y="973831"/>
            <a:ext cx="8027520" cy="1664137"/>
          </a:xfrm>
          <a:prstGeom prst="rect">
            <a:avLst/>
          </a:prstGeom>
        </p:spPr>
      </p:pic>
      <p:cxnSp>
        <p:nvCxnSpPr>
          <p:cNvPr id="7" name="Straight Arrow Connector 6">
            <a:extLst>
              <a:ext uri="{FF2B5EF4-FFF2-40B4-BE49-F238E27FC236}">
                <a16:creationId xmlns:a16="http://schemas.microsoft.com/office/drawing/2014/main" id="{25E6A7A1-72D9-9D49-9AA2-AD22EC712400}"/>
              </a:ext>
            </a:extLst>
          </p:cNvPr>
          <p:cNvCxnSpPr/>
          <p:nvPr/>
        </p:nvCxnSpPr>
        <p:spPr>
          <a:xfrm>
            <a:off x="7960659" y="3030071"/>
            <a:ext cx="0" cy="111162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680BDF7-2FA6-D548-964B-1AD037112422}"/>
              </a:ext>
            </a:extLst>
          </p:cNvPr>
          <p:cNvSpPr txBox="1"/>
          <p:nvPr/>
        </p:nvSpPr>
        <p:spPr>
          <a:xfrm>
            <a:off x="3761508" y="4533797"/>
            <a:ext cx="8215337" cy="1692771"/>
          </a:xfrm>
          <a:prstGeom prst="rect">
            <a:avLst/>
          </a:prstGeom>
          <a:noFill/>
        </p:spPr>
        <p:txBody>
          <a:bodyPr wrap="square" rtlCol="0">
            <a:spAutoFit/>
          </a:bodyPr>
          <a:lstStyle/>
          <a:p>
            <a:pPr marL="285750" indent="-285750">
              <a:buFont typeface="Arial" panose="020B0604020202020204" pitchFamily="34" charset="0"/>
              <a:buChar char="•"/>
            </a:pPr>
            <a:r>
              <a:rPr lang="en-US" sz="2600" b="1" dirty="0">
                <a:solidFill>
                  <a:schemeClr val="bg1"/>
                </a:solidFill>
                <a:latin typeface="Arial" panose="020B0604020202020204" pitchFamily="34" charset="0"/>
                <a:cs typeface="Arial" panose="020B0604020202020204" pitchFamily="34" charset="0"/>
              </a:rPr>
              <a:t>Which features are important?</a:t>
            </a:r>
          </a:p>
          <a:p>
            <a:pPr marL="285750" indent="-285750">
              <a:buFont typeface="Arial" panose="020B0604020202020204" pitchFamily="34" charset="0"/>
              <a:buChar char="•"/>
            </a:pPr>
            <a:r>
              <a:rPr lang="en-US" sz="2600" b="1" dirty="0">
                <a:solidFill>
                  <a:schemeClr val="bg1"/>
                </a:solidFill>
                <a:latin typeface="Arial" panose="020B0604020202020204" pitchFamily="34" charset="0"/>
                <a:cs typeface="Arial" panose="020B0604020202020204" pitchFamily="34" charset="0"/>
              </a:rPr>
              <a:t>Where do I get them?</a:t>
            </a:r>
          </a:p>
          <a:p>
            <a:pPr marL="285750" indent="-285750">
              <a:buFont typeface="Arial" panose="020B0604020202020204" pitchFamily="34" charset="0"/>
              <a:buChar char="•"/>
            </a:pPr>
            <a:r>
              <a:rPr lang="en-US" sz="2600" b="1" dirty="0">
                <a:solidFill>
                  <a:schemeClr val="bg1"/>
                </a:solidFill>
                <a:latin typeface="Arial" panose="020B0604020202020204" pitchFamily="34" charset="0"/>
                <a:cs typeface="Arial" panose="020B0604020202020204" pitchFamily="34" charset="0"/>
              </a:rPr>
              <a:t>What kind of feature transformation is required?</a:t>
            </a:r>
          </a:p>
          <a:p>
            <a:pPr marL="285750" indent="-285750">
              <a:buFont typeface="Arial" panose="020B0604020202020204" pitchFamily="34" charset="0"/>
              <a:buChar char="•"/>
            </a:pPr>
            <a:r>
              <a:rPr lang="en-US" sz="2600" b="1" dirty="0">
                <a:solidFill>
                  <a:schemeClr val="bg1"/>
                </a:solidFill>
                <a:latin typeface="Arial" panose="020B0604020202020204" pitchFamily="34" charset="0"/>
                <a:cs typeface="Arial" panose="020B0604020202020204" pitchFamily="34" charset="0"/>
              </a:rPr>
              <a:t>What kind of formatting is required?</a:t>
            </a:r>
          </a:p>
        </p:txBody>
      </p:sp>
    </p:spTree>
    <p:extLst>
      <p:ext uri="{BB962C8B-B14F-4D97-AF65-F5344CB8AC3E}">
        <p14:creationId xmlns:p14="http://schemas.microsoft.com/office/powerpoint/2010/main" val="16238081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5" name="Content Placeholder 4"/>
          <p:cNvPicPr>
            <a:picLocks noGrp="1" noChangeAspect="1"/>
          </p:cNvPicPr>
          <p:nvPr>
            <p:ph idx="4294967295"/>
          </p:nvPr>
        </p:nvPicPr>
        <p:blipFill>
          <a:blip r:embed="rId2"/>
          <a:stretch>
            <a:fillRect/>
          </a:stretch>
        </p:blipFill>
        <p:spPr>
          <a:xfrm>
            <a:off x="2209800" y="1948596"/>
            <a:ext cx="7886700" cy="4087812"/>
          </a:xfrm>
          <a:prstGeom prst="rect">
            <a:avLst/>
          </a:prstGeom>
        </p:spPr>
      </p:pic>
      <p:sp>
        <p:nvSpPr>
          <p:cNvPr id="6" name="Right Brace 5"/>
          <p:cNvSpPr/>
          <p:nvPr/>
        </p:nvSpPr>
        <p:spPr>
          <a:xfrm>
            <a:off x="6816970" y="3244362"/>
            <a:ext cx="422031" cy="2074984"/>
          </a:xfrm>
          <a:prstGeom prst="rightBrace">
            <a:avLst/>
          </a:prstGeom>
          <a:solidFill>
            <a:srgbClr val="FF0000"/>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7326923" y="3543301"/>
            <a:ext cx="2294792" cy="1200329"/>
          </a:xfrm>
          <a:prstGeom prst="rect">
            <a:avLst/>
          </a:prstGeom>
          <a:noFill/>
        </p:spPr>
        <p:txBody>
          <a:bodyPr wrap="square" rtlCol="0">
            <a:spAutoFit/>
          </a:bodyPr>
          <a:lstStyle/>
          <a:p>
            <a:r>
              <a:rPr lang="en-US" dirty="0"/>
              <a:t>Here’s the prediction and prediction probability of each instance</a:t>
            </a:r>
          </a:p>
        </p:txBody>
      </p:sp>
    </p:spTree>
    <p:extLst>
      <p:ext uri="{BB962C8B-B14F-4D97-AF65-F5344CB8AC3E}">
        <p14:creationId xmlns:p14="http://schemas.microsoft.com/office/powerpoint/2010/main" val="2531892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1061000"/>
            <a:ext cx="9144000" cy="4736000"/>
          </a:xfrm>
          <a:prstGeom prst="rect">
            <a:avLst/>
          </a:prstGeom>
        </p:spPr>
      </p:pic>
      <p:sp>
        <p:nvSpPr>
          <p:cNvPr id="3" name="Right Brace 2"/>
          <p:cNvSpPr/>
          <p:nvPr/>
        </p:nvSpPr>
        <p:spPr>
          <a:xfrm>
            <a:off x="7546732" y="2505808"/>
            <a:ext cx="501161" cy="2347546"/>
          </a:xfrm>
          <a:prstGeom prst="rightBrace">
            <a:avLst/>
          </a:prstGeom>
          <a:solidFill>
            <a:srgbClr val="FF0000"/>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8127023" y="3217916"/>
            <a:ext cx="2171700" cy="923330"/>
          </a:xfrm>
          <a:prstGeom prst="rect">
            <a:avLst/>
          </a:prstGeom>
          <a:noFill/>
        </p:spPr>
        <p:txBody>
          <a:bodyPr wrap="square" rtlCol="0">
            <a:spAutoFit/>
          </a:bodyPr>
          <a:lstStyle/>
          <a:p>
            <a:r>
              <a:rPr lang="en-US" dirty="0"/>
              <a:t>Here are some stats on overall performance</a:t>
            </a:r>
          </a:p>
        </p:txBody>
      </p:sp>
    </p:spTree>
    <p:extLst>
      <p:ext uri="{BB962C8B-B14F-4D97-AF65-F5344CB8AC3E}">
        <p14:creationId xmlns:p14="http://schemas.microsoft.com/office/powerpoint/2010/main" val="20948044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1" y="1063071"/>
            <a:ext cx="7835044" cy="4396953"/>
          </a:xfrm>
          <a:prstGeom prst="rect">
            <a:avLst/>
          </a:prstGeom>
        </p:spPr>
      </p:pic>
      <p:sp>
        <p:nvSpPr>
          <p:cNvPr id="3" name="Right Brace 2"/>
          <p:cNvSpPr/>
          <p:nvPr/>
        </p:nvSpPr>
        <p:spPr>
          <a:xfrm>
            <a:off x="8977128" y="2399900"/>
            <a:ext cx="334108" cy="1723293"/>
          </a:xfrm>
          <a:prstGeom prst="rightBrace">
            <a:avLst/>
          </a:prstGeom>
          <a:solidFill>
            <a:srgbClr val="FF0000"/>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9498624" y="2664069"/>
            <a:ext cx="1169377" cy="923330"/>
          </a:xfrm>
          <a:prstGeom prst="rect">
            <a:avLst/>
          </a:prstGeom>
          <a:noFill/>
        </p:spPr>
        <p:txBody>
          <a:bodyPr wrap="square" rtlCol="0">
            <a:spAutoFit/>
          </a:bodyPr>
          <a:lstStyle/>
          <a:p>
            <a:r>
              <a:rPr lang="en-US" dirty="0">
                <a:solidFill>
                  <a:schemeClr val="bg1"/>
                </a:solidFill>
              </a:rPr>
              <a:t>Important stats for each class</a:t>
            </a:r>
          </a:p>
        </p:txBody>
      </p:sp>
    </p:spTree>
    <p:extLst>
      <p:ext uri="{BB962C8B-B14F-4D97-AF65-F5344CB8AC3E}">
        <p14:creationId xmlns:p14="http://schemas.microsoft.com/office/powerpoint/2010/main" val="17126335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0" y="1063070"/>
            <a:ext cx="9144000" cy="4731860"/>
          </a:xfrm>
          <a:prstGeom prst="rect">
            <a:avLst/>
          </a:prstGeom>
        </p:spPr>
      </p:pic>
      <p:sp>
        <p:nvSpPr>
          <p:cNvPr id="3" name="Right Brace 2"/>
          <p:cNvSpPr/>
          <p:nvPr/>
        </p:nvSpPr>
        <p:spPr>
          <a:xfrm>
            <a:off x="7115908" y="3349869"/>
            <a:ext cx="360484" cy="1468316"/>
          </a:xfrm>
          <a:prstGeom prst="rightBrace">
            <a:avLst/>
          </a:prstGeom>
          <a:solidFill>
            <a:srgbClr val="FF0000"/>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p:cNvSpPr txBox="1"/>
          <p:nvPr/>
        </p:nvSpPr>
        <p:spPr>
          <a:xfrm>
            <a:off x="7581901" y="3683978"/>
            <a:ext cx="2250830" cy="646331"/>
          </a:xfrm>
          <a:prstGeom prst="rect">
            <a:avLst/>
          </a:prstGeom>
          <a:noFill/>
        </p:spPr>
        <p:txBody>
          <a:bodyPr wrap="square" rtlCol="0">
            <a:spAutoFit/>
          </a:bodyPr>
          <a:lstStyle/>
          <a:p>
            <a:r>
              <a:rPr lang="en-US" dirty="0"/>
              <a:t>And finally the confusion matrix</a:t>
            </a:r>
          </a:p>
        </p:txBody>
      </p:sp>
    </p:spTree>
    <p:extLst>
      <p:ext uri="{BB962C8B-B14F-4D97-AF65-F5344CB8AC3E}">
        <p14:creationId xmlns:p14="http://schemas.microsoft.com/office/powerpoint/2010/main" val="4729723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more things to look at: AUROC plots</a:t>
            </a:r>
          </a:p>
        </p:txBody>
      </p:sp>
      <p:pic>
        <p:nvPicPr>
          <p:cNvPr id="4" name="Content Placeholder 3"/>
          <p:cNvPicPr>
            <a:picLocks noGrp="1" noChangeAspect="1"/>
          </p:cNvPicPr>
          <p:nvPr>
            <p:ph idx="1"/>
          </p:nvPr>
        </p:nvPicPr>
        <p:blipFill>
          <a:blip r:embed="rId2"/>
          <a:stretch>
            <a:fillRect/>
          </a:stretch>
        </p:blipFill>
        <p:spPr>
          <a:xfrm>
            <a:off x="3140910" y="2115772"/>
            <a:ext cx="5910180" cy="4351338"/>
          </a:xfrm>
          <a:prstGeom prst="rect">
            <a:avLst/>
          </a:prstGeom>
        </p:spPr>
      </p:pic>
      <p:sp>
        <p:nvSpPr>
          <p:cNvPr id="5" name="Arrow: Right 4"/>
          <p:cNvSpPr/>
          <p:nvPr/>
        </p:nvSpPr>
        <p:spPr>
          <a:xfrm>
            <a:off x="1866900" y="4291442"/>
            <a:ext cx="1195754" cy="33331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35016" y="2814113"/>
            <a:ext cx="1327639" cy="1477328"/>
          </a:xfrm>
          <a:prstGeom prst="rect">
            <a:avLst/>
          </a:prstGeom>
          <a:noFill/>
        </p:spPr>
        <p:txBody>
          <a:bodyPr wrap="square" rtlCol="0">
            <a:spAutoFit/>
          </a:bodyPr>
          <a:lstStyle/>
          <a:p>
            <a:r>
              <a:rPr lang="en-US" dirty="0">
                <a:solidFill>
                  <a:schemeClr val="bg1"/>
                </a:solidFill>
              </a:rPr>
              <a:t>Right click on the highlighted text in this box</a:t>
            </a:r>
          </a:p>
        </p:txBody>
      </p:sp>
      <p:sp>
        <p:nvSpPr>
          <p:cNvPr id="7" name="Arrow: Right 6"/>
          <p:cNvSpPr/>
          <p:nvPr/>
        </p:nvSpPr>
        <p:spPr>
          <a:xfrm>
            <a:off x="2983524" y="5547947"/>
            <a:ext cx="668215" cy="20222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735016" y="4818186"/>
            <a:ext cx="1405895" cy="1200329"/>
          </a:xfrm>
          <a:prstGeom prst="rect">
            <a:avLst/>
          </a:prstGeom>
          <a:noFill/>
        </p:spPr>
        <p:txBody>
          <a:bodyPr wrap="square" rtlCol="0">
            <a:spAutoFit/>
          </a:bodyPr>
          <a:lstStyle/>
          <a:p>
            <a:r>
              <a:rPr lang="en-US" dirty="0">
                <a:solidFill>
                  <a:schemeClr val="bg1"/>
                </a:solidFill>
              </a:rPr>
              <a:t>Here you can view AUROC plots and other curves</a:t>
            </a:r>
          </a:p>
        </p:txBody>
      </p:sp>
      <p:sp>
        <p:nvSpPr>
          <p:cNvPr id="10" name="Arrow: Up 9"/>
          <p:cNvSpPr/>
          <p:nvPr/>
        </p:nvSpPr>
        <p:spPr>
          <a:xfrm>
            <a:off x="5260731" y="6467111"/>
            <a:ext cx="342900" cy="311759"/>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753100" y="6467110"/>
            <a:ext cx="3481754" cy="369332"/>
          </a:xfrm>
          <a:prstGeom prst="rect">
            <a:avLst/>
          </a:prstGeom>
          <a:noFill/>
        </p:spPr>
        <p:txBody>
          <a:bodyPr wrap="square" rtlCol="0">
            <a:spAutoFit/>
          </a:bodyPr>
          <a:lstStyle/>
          <a:p>
            <a:r>
              <a:rPr lang="en-US" dirty="0">
                <a:solidFill>
                  <a:schemeClr val="bg1"/>
                </a:solidFill>
              </a:rPr>
              <a:t>Select a class to view its curves</a:t>
            </a:r>
          </a:p>
        </p:txBody>
      </p:sp>
    </p:spTree>
    <p:extLst>
      <p:ext uri="{BB962C8B-B14F-4D97-AF65-F5344CB8AC3E}">
        <p14:creationId xmlns:p14="http://schemas.microsoft.com/office/powerpoint/2010/main" val="23071121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more things to look at: Attribute Importance</a:t>
            </a:r>
          </a:p>
        </p:txBody>
      </p:sp>
      <p:pic>
        <p:nvPicPr>
          <p:cNvPr id="4" name="Content Placeholder 3"/>
          <p:cNvPicPr>
            <a:picLocks noGrp="1" noChangeAspect="1"/>
          </p:cNvPicPr>
          <p:nvPr>
            <p:ph idx="1"/>
          </p:nvPr>
        </p:nvPicPr>
        <p:blipFill>
          <a:blip r:embed="rId2"/>
          <a:stretch>
            <a:fillRect/>
          </a:stretch>
        </p:blipFill>
        <p:spPr>
          <a:xfrm>
            <a:off x="2781300" y="2032683"/>
            <a:ext cx="7886700" cy="4077900"/>
          </a:xfrm>
          <a:prstGeom prst="rect">
            <a:avLst/>
          </a:prstGeom>
        </p:spPr>
      </p:pic>
      <p:sp>
        <p:nvSpPr>
          <p:cNvPr id="5" name="Arrow: Down 4"/>
          <p:cNvSpPr/>
          <p:nvPr/>
        </p:nvSpPr>
        <p:spPr>
          <a:xfrm>
            <a:off x="4829908" y="1690690"/>
            <a:ext cx="351692" cy="48980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p:cNvSpPr/>
          <p:nvPr/>
        </p:nvSpPr>
        <p:spPr>
          <a:xfrm>
            <a:off x="2086708" y="2655277"/>
            <a:ext cx="633046" cy="21980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p:cNvSpPr/>
          <p:nvPr/>
        </p:nvSpPr>
        <p:spPr>
          <a:xfrm>
            <a:off x="2086709" y="3147646"/>
            <a:ext cx="606669" cy="2286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304692" y="1690689"/>
            <a:ext cx="2514600" cy="369332"/>
          </a:xfrm>
          <a:prstGeom prst="rect">
            <a:avLst/>
          </a:prstGeom>
          <a:noFill/>
        </p:spPr>
        <p:txBody>
          <a:bodyPr wrap="square" rtlCol="0">
            <a:spAutoFit/>
          </a:bodyPr>
          <a:lstStyle/>
          <a:p>
            <a:r>
              <a:rPr lang="en-US" dirty="0">
                <a:solidFill>
                  <a:schemeClr val="bg1"/>
                </a:solidFill>
              </a:rPr>
              <a:t>1) Head to this tab</a:t>
            </a:r>
          </a:p>
        </p:txBody>
      </p:sp>
      <p:sp>
        <p:nvSpPr>
          <p:cNvPr id="9" name="TextBox 8"/>
          <p:cNvSpPr txBox="1"/>
          <p:nvPr/>
        </p:nvSpPr>
        <p:spPr>
          <a:xfrm>
            <a:off x="1524001" y="1875356"/>
            <a:ext cx="1386985" cy="1200329"/>
          </a:xfrm>
          <a:prstGeom prst="rect">
            <a:avLst/>
          </a:prstGeom>
          <a:noFill/>
        </p:spPr>
        <p:txBody>
          <a:bodyPr wrap="square" rtlCol="0">
            <a:spAutoFit/>
          </a:bodyPr>
          <a:lstStyle/>
          <a:p>
            <a:r>
              <a:rPr lang="en-US" dirty="0">
                <a:solidFill>
                  <a:schemeClr val="bg1"/>
                </a:solidFill>
              </a:rPr>
              <a:t>2) Select your choices for both of these</a:t>
            </a:r>
          </a:p>
        </p:txBody>
      </p:sp>
      <p:sp>
        <p:nvSpPr>
          <p:cNvPr id="10" name="Arrow: Right 9"/>
          <p:cNvSpPr/>
          <p:nvPr/>
        </p:nvSpPr>
        <p:spPr>
          <a:xfrm>
            <a:off x="1994389" y="4633547"/>
            <a:ext cx="817685" cy="30773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55886" y="3947746"/>
            <a:ext cx="958361" cy="369332"/>
          </a:xfrm>
          <a:prstGeom prst="rect">
            <a:avLst/>
          </a:prstGeom>
          <a:noFill/>
        </p:spPr>
        <p:txBody>
          <a:bodyPr wrap="square" rtlCol="0">
            <a:spAutoFit/>
          </a:bodyPr>
          <a:lstStyle/>
          <a:p>
            <a:r>
              <a:rPr lang="en-US" dirty="0">
                <a:solidFill>
                  <a:schemeClr val="bg1"/>
                </a:solidFill>
              </a:rPr>
              <a:t>3) Start!</a:t>
            </a:r>
          </a:p>
        </p:txBody>
      </p:sp>
      <p:sp>
        <p:nvSpPr>
          <p:cNvPr id="12" name="TextBox 11"/>
          <p:cNvSpPr txBox="1"/>
          <p:nvPr/>
        </p:nvSpPr>
        <p:spPr>
          <a:xfrm>
            <a:off x="2614246" y="6365631"/>
            <a:ext cx="7719646" cy="369332"/>
          </a:xfrm>
          <a:prstGeom prst="rect">
            <a:avLst/>
          </a:prstGeom>
          <a:noFill/>
        </p:spPr>
        <p:txBody>
          <a:bodyPr wrap="square" rtlCol="0">
            <a:spAutoFit/>
          </a:bodyPr>
          <a:lstStyle/>
          <a:p>
            <a:r>
              <a:rPr lang="en-US" dirty="0">
                <a:solidFill>
                  <a:schemeClr val="bg1"/>
                </a:solidFill>
              </a:rPr>
              <a:t>Your results here may differ from the results we saw earlier….</a:t>
            </a:r>
          </a:p>
        </p:txBody>
      </p:sp>
    </p:spTree>
    <p:extLst>
      <p:ext uri="{BB962C8B-B14F-4D97-AF65-F5344CB8AC3E}">
        <p14:creationId xmlns:p14="http://schemas.microsoft.com/office/powerpoint/2010/main" val="2438202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the following variations and compare AUROCs</a:t>
            </a:r>
          </a:p>
        </p:txBody>
      </p:sp>
      <p:sp>
        <p:nvSpPr>
          <p:cNvPr id="3" name="Content Placeholder 2"/>
          <p:cNvSpPr>
            <a:spLocks noGrp="1"/>
          </p:cNvSpPr>
          <p:nvPr>
            <p:ph idx="1"/>
          </p:nvPr>
        </p:nvSpPr>
        <p:spPr/>
        <p:txBody>
          <a:bodyPr/>
          <a:lstStyle/>
          <a:p>
            <a:r>
              <a:rPr lang="en-US" dirty="0"/>
              <a:t>A regression model</a:t>
            </a:r>
          </a:p>
          <a:p>
            <a:r>
              <a:rPr lang="en-US" dirty="0"/>
              <a:t>A decision tree model</a:t>
            </a:r>
          </a:p>
          <a:p>
            <a:r>
              <a:rPr lang="en-US" dirty="0"/>
              <a:t>An SVM</a:t>
            </a:r>
          </a:p>
          <a:p>
            <a:r>
              <a:rPr lang="en-US" dirty="0"/>
              <a:t>A Naïve Bayes classifier</a:t>
            </a:r>
          </a:p>
          <a:p>
            <a:endParaRPr lang="en-US" dirty="0"/>
          </a:p>
          <a:p>
            <a:r>
              <a:rPr lang="en-US" dirty="0"/>
              <a:t>With Random Forest, change cross-validation fold to 5, and see if you notice any difference</a:t>
            </a:r>
          </a:p>
        </p:txBody>
      </p:sp>
    </p:spTree>
    <p:extLst>
      <p:ext uri="{BB962C8B-B14F-4D97-AF65-F5344CB8AC3E}">
        <p14:creationId xmlns:p14="http://schemas.microsoft.com/office/powerpoint/2010/main" val="10462906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CF40D-86B7-004C-AA6F-F1872664F631}"/>
              </a:ext>
            </a:extLst>
          </p:cNvPr>
          <p:cNvSpPr>
            <a:spLocks noGrp="1"/>
          </p:cNvSpPr>
          <p:nvPr>
            <p:ph type="title"/>
          </p:nvPr>
        </p:nvSpPr>
        <p:spPr/>
        <p:txBody>
          <a:bodyPr/>
          <a:lstStyle/>
          <a:p>
            <a:r>
              <a:rPr lang="en-US" dirty="0"/>
              <a:t>Results – F1 score – Prenol lipids</a:t>
            </a:r>
          </a:p>
        </p:txBody>
      </p:sp>
      <p:graphicFrame>
        <p:nvGraphicFramePr>
          <p:cNvPr id="4" name="Table 4">
            <a:extLst>
              <a:ext uri="{FF2B5EF4-FFF2-40B4-BE49-F238E27FC236}">
                <a16:creationId xmlns:a16="http://schemas.microsoft.com/office/drawing/2014/main" id="{C757ABCC-7945-CC46-9CE6-B7AF355FE9E5}"/>
              </a:ext>
            </a:extLst>
          </p:cNvPr>
          <p:cNvGraphicFramePr>
            <a:graphicFrameLocks noGrp="1"/>
          </p:cNvGraphicFramePr>
          <p:nvPr>
            <p:extLst>
              <p:ext uri="{D42A27DB-BD31-4B8C-83A1-F6EECF244321}">
                <p14:modId xmlns:p14="http://schemas.microsoft.com/office/powerpoint/2010/main" val="3364674104"/>
              </p:ext>
            </p:extLst>
          </p:nvPr>
        </p:nvGraphicFramePr>
        <p:xfrm>
          <a:off x="1708879" y="1365125"/>
          <a:ext cx="8648343" cy="3413760"/>
        </p:xfrm>
        <a:graphic>
          <a:graphicData uri="http://schemas.openxmlformats.org/drawingml/2006/table">
            <a:tbl>
              <a:tblPr firstRow="1" bandRow="1">
                <a:tableStyleId>{5C22544A-7EE6-4342-B048-85BDC9FD1C3A}</a:tableStyleId>
              </a:tblPr>
              <a:tblGrid>
                <a:gridCol w="2111213">
                  <a:extLst>
                    <a:ext uri="{9D8B030D-6E8A-4147-A177-3AD203B41FA5}">
                      <a16:colId xmlns:a16="http://schemas.microsoft.com/office/drawing/2014/main" val="405849672"/>
                    </a:ext>
                  </a:extLst>
                </a:gridCol>
                <a:gridCol w="3654349">
                  <a:extLst>
                    <a:ext uri="{9D8B030D-6E8A-4147-A177-3AD203B41FA5}">
                      <a16:colId xmlns:a16="http://schemas.microsoft.com/office/drawing/2014/main" val="3827264095"/>
                    </a:ext>
                  </a:extLst>
                </a:gridCol>
                <a:gridCol w="2882781">
                  <a:extLst>
                    <a:ext uri="{9D8B030D-6E8A-4147-A177-3AD203B41FA5}">
                      <a16:colId xmlns:a16="http://schemas.microsoft.com/office/drawing/2014/main" val="2396784323"/>
                    </a:ext>
                  </a:extLst>
                </a:gridCol>
              </a:tblGrid>
              <a:tr h="370840">
                <a:tc>
                  <a:txBody>
                    <a:bodyPr/>
                    <a:lstStyle/>
                    <a:p>
                      <a:r>
                        <a:rPr lang="en-US" sz="2600" dirty="0"/>
                        <a:t>Algorithm</a:t>
                      </a:r>
                    </a:p>
                  </a:txBody>
                  <a:tcPr/>
                </a:tc>
                <a:tc>
                  <a:txBody>
                    <a:bodyPr/>
                    <a:lstStyle/>
                    <a:p>
                      <a:r>
                        <a:rPr lang="en-US" sz="2600" dirty="0"/>
                        <a:t>Student 1</a:t>
                      </a:r>
                    </a:p>
                  </a:txBody>
                  <a:tcPr/>
                </a:tc>
                <a:tc>
                  <a:txBody>
                    <a:bodyPr/>
                    <a:lstStyle/>
                    <a:p>
                      <a:r>
                        <a:rPr lang="en-US" sz="2600" dirty="0"/>
                        <a:t>Student 2</a:t>
                      </a:r>
                    </a:p>
                  </a:txBody>
                  <a:tcPr/>
                </a:tc>
                <a:extLst>
                  <a:ext uri="{0D108BD9-81ED-4DB2-BD59-A6C34878D82A}">
                    <a16:rowId xmlns:a16="http://schemas.microsoft.com/office/drawing/2014/main" val="3912383939"/>
                  </a:ext>
                </a:extLst>
              </a:tr>
              <a:tr h="370840">
                <a:tc>
                  <a:txBody>
                    <a:bodyPr/>
                    <a:lstStyle/>
                    <a:p>
                      <a:r>
                        <a:rPr lang="en-US" sz="2600" dirty="0"/>
                        <a:t>RF- 10 fold</a:t>
                      </a:r>
                    </a:p>
                  </a:txBody>
                  <a:tcPr/>
                </a:tc>
                <a:tc>
                  <a:txBody>
                    <a:bodyPr/>
                    <a:lstStyle/>
                    <a:p>
                      <a:r>
                        <a:rPr lang="en-US" sz="2600" dirty="0"/>
                        <a:t>0.71</a:t>
                      </a:r>
                    </a:p>
                  </a:txBody>
                  <a:tcPr/>
                </a:tc>
                <a:tc>
                  <a:txBody>
                    <a:bodyPr/>
                    <a:lstStyle/>
                    <a:p>
                      <a:r>
                        <a:rPr lang="en-US" sz="2600" dirty="0"/>
                        <a:t>0.701</a:t>
                      </a:r>
                    </a:p>
                  </a:txBody>
                  <a:tcPr/>
                </a:tc>
                <a:extLst>
                  <a:ext uri="{0D108BD9-81ED-4DB2-BD59-A6C34878D82A}">
                    <a16:rowId xmlns:a16="http://schemas.microsoft.com/office/drawing/2014/main" val="2990027738"/>
                  </a:ext>
                </a:extLst>
              </a:tr>
              <a:tr h="370840">
                <a:tc>
                  <a:txBody>
                    <a:bodyPr/>
                    <a:lstStyle/>
                    <a:p>
                      <a:r>
                        <a:rPr lang="en-US" sz="2600" dirty="0"/>
                        <a:t>SVM (SMO)</a:t>
                      </a:r>
                    </a:p>
                  </a:txBody>
                  <a:tcPr/>
                </a:tc>
                <a:tc>
                  <a:txBody>
                    <a:bodyPr/>
                    <a:lstStyle/>
                    <a:p>
                      <a:r>
                        <a:rPr lang="en-US" sz="2600" dirty="0"/>
                        <a:t>0.008</a:t>
                      </a:r>
                    </a:p>
                  </a:txBody>
                  <a:tcPr/>
                </a:tc>
                <a:tc>
                  <a:txBody>
                    <a:bodyPr/>
                    <a:lstStyle/>
                    <a:p>
                      <a:r>
                        <a:rPr lang="en-US" sz="2600" dirty="0"/>
                        <a:t>0.008</a:t>
                      </a:r>
                    </a:p>
                  </a:txBody>
                  <a:tcPr/>
                </a:tc>
                <a:extLst>
                  <a:ext uri="{0D108BD9-81ED-4DB2-BD59-A6C34878D82A}">
                    <a16:rowId xmlns:a16="http://schemas.microsoft.com/office/drawing/2014/main" val="2240661653"/>
                  </a:ext>
                </a:extLst>
              </a:tr>
              <a:tr h="370840">
                <a:tc>
                  <a:txBody>
                    <a:bodyPr/>
                    <a:lstStyle/>
                    <a:p>
                      <a:r>
                        <a:rPr lang="en-US" sz="2600" dirty="0"/>
                        <a:t>NB</a:t>
                      </a:r>
                    </a:p>
                  </a:txBody>
                  <a:tcPr/>
                </a:tc>
                <a:tc>
                  <a:txBody>
                    <a:bodyPr/>
                    <a:lstStyle/>
                    <a:p>
                      <a:r>
                        <a:rPr lang="en-US" sz="2600" dirty="0"/>
                        <a:t>0.23, 0.14</a:t>
                      </a:r>
                    </a:p>
                  </a:txBody>
                  <a:tcPr/>
                </a:tc>
                <a:tc>
                  <a:txBody>
                    <a:bodyPr/>
                    <a:lstStyle/>
                    <a:p>
                      <a:r>
                        <a:rPr lang="en-US" sz="2600" dirty="0"/>
                        <a:t>0.18</a:t>
                      </a:r>
                    </a:p>
                  </a:txBody>
                  <a:tcPr/>
                </a:tc>
                <a:extLst>
                  <a:ext uri="{0D108BD9-81ED-4DB2-BD59-A6C34878D82A}">
                    <a16:rowId xmlns:a16="http://schemas.microsoft.com/office/drawing/2014/main" val="1716803091"/>
                  </a:ext>
                </a:extLst>
              </a:tr>
              <a:tr h="370840">
                <a:tc>
                  <a:txBody>
                    <a:bodyPr/>
                    <a:lstStyle/>
                    <a:p>
                      <a:r>
                        <a:rPr lang="en-US" sz="2600" dirty="0" err="1"/>
                        <a:t>LogisticSimple</a:t>
                      </a:r>
                      <a:endParaRPr lang="en-US" sz="2600" dirty="0"/>
                    </a:p>
                  </a:txBody>
                  <a:tcPr/>
                </a:tc>
                <a:tc>
                  <a:txBody>
                    <a:bodyPr/>
                    <a:lstStyle/>
                    <a:p>
                      <a:r>
                        <a:rPr lang="en-US" sz="2600" dirty="0"/>
                        <a:t>0.253</a:t>
                      </a:r>
                    </a:p>
                  </a:txBody>
                  <a:tcPr/>
                </a:tc>
                <a:tc>
                  <a:txBody>
                    <a:bodyPr/>
                    <a:lstStyle/>
                    <a:p>
                      <a:r>
                        <a:rPr lang="en-US" sz="2600" dirty="0"/>
                        <a:t>0.288</a:t>
                      </a:r>
                    </a:p>
                  </a:txBody>
                  <a:tcPr/>
                </a:tc>
                <a:extLst>
                  <a:ext uri="{0D108BD9-81ED-4DB2-BD59-A6C34878D82A}">
                    <a16:rowId xmlns:a16="http://schemas.microsoft.com/office/drawing/2014/main" val="402734449"/>
                  </a:ext>
                </a:extLst>
              </a:tr>
              <a:tr h="370840">
                <a:tc>
                  <a:txBody>
                    <a:bodyPr/>
                    <a:lstStyle/>
                    <a:p>
                      <a:r>
                        <a:rPr lang="en-US" sz="2600" dirty="0"/>
                        <a:t>Decision Tree</a:t>
                      </a:r>
                    </a:p>
                  </a:txBody>
                  <a:tcPr/>
                </a:tc>
                <a:tc>
                  <a:txBody>
                    <a:bodyPr/>
                    <a:lstStyle/>
                    <a:p>
                      <a:r>
                        <a:rPr lang="en-US" sz="2600" dirty="0"/>
                        <a:t>0.677</a:t>
                      </a:r>
                    </a:p>
                  </a:txBody>
                  <a:tcPr/>
                </a:tc>
                <a:tc>
                  <a:txBody>
                    <a:bodyPr/>
                    <a:lstStyle/>
                    <a:p>
                      <a:r>
                        <a:rPr lang="en-US" sz="2600" dirty="0"/>
                        <a:t>0.648</a:t>
                      </a:r>
                    </a:p>
                  </a:txBody>
                  <a:tcPr/>
                </a:tc>
                <a:extLst>
                  <a:ext uri="{0D108BD9-81ED-4DB2-BD59-A6C34878D82A}">
                    <a16:rowId xmlns:a16="http://schemas.microsoft.com/office/drawing/2014/main" val="1420881455"/>
                  </a:ext>
                </a:extLst>
              </a:tr>
              <a:tr h="370840">
                <a:tc>
                  <a:txBody>
                    <a:bodyPr/>
                    <a:lstStyle/>
                    <a:p>
                      <a:r>
                        <a:rPr lang="en-US" sz="2600" dirty="0"/>
                        <a:t>RF – 5 fold</a:t>
                      </a:r>
                    </a:p>
                  </a:txBody>
                  <a:tcPr/>
                </a:tc>
                <a:tc>
                  <a:txBody>
                    <a:bodyPr/>
                    <a:lstStyle/>
                    <a:p>
                      <a:r>
                        <a:rPr lang="en-US" sz="2600" dirty="0"/>
                        <a:t>0.711</a:t>
                      </a:r>
                    </a:p>
                  </a:txBody>
                  <a:tcPr/>
                </a:tc>
                <a:tc>
                  <a:txBody>
                    <a:bodyPr/>
                    <a:lstStyle/>
                    <a:p>
                      <a:r>
                        <a:rPr lang="en-US" sz="2600" dirty="0"/>
                        <a:t>0.711</a:t>
                      </a:r>
                    </a:p>
                  </a:txBody>
                  <a:tcPr/>
                </a:tc>
                <a:extLst>
                  <a:ext uri="{0D108BD9-81ED-4DB2-BD59-A6C34878D82A}">
                    <a16:rowId xmlns:a16="http://schemas.microsoft.com/office/drawing/2014/main" val="2120254583"/>
                  </a:ext>
                </a:extLst>
              </a:tr>
            </a:tbl>
          </a:graphicData>
        </a:graphic>
      </p:graphicFrame>
    </p:spTree>
    <p:extLst>
      <p:ext uri="{BB962C8B-B14F-4D97-AF65-F5344CB8AC3E}">
        <p14:creationId xmlns:p14="http://schemas.microsoft.com/office/powerpoint/2010/main" val="2036266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80CE7-A75B-184F-AB79-A6E54379D08C}"/>
              </a:ext>
            </a:extLst>
          </p:cNvPr>
          <p:cNvSpPr>
            <a:spLocks noGrp="1"/>
          </p:cNvSpPr>
          <p:nvPr>
            <p:ph type="title"/>
          </p:nvPr>
        </p:nvSpPr>
        <p:spPr/>
        <p:txBody>
          <a:bodyPr/>
          <a:lstStyle/>
          <a:p>
            <a:r>
              <a:rPr lang="en-US" dirty="0"/>
              <a:t>Feature transformation</a:t>
            </a:r>
          </a:p>
        </p:txBody>
      </p:sp>
      <p:pic>
        <p:nvPicPr>
          <p:cNvPr id="6" name="Picture 5">
            <a:extLst>
              <a:ext uri="{FF2B5EF4-FFF2-40B4-BE49-F238E27FC236}">
                <a16:creationId xmlns:a16="http://schemas.microsoft.com/office/drawing/2014/main" id="{D94ECA69-D859-4D47-95FF-4C981692D377}"/>
              </a:ext>
            </a:extLst>
          </p:cNvPr>
          <p:cNvPicPr>
            <a:picLocks noChangeAspect="1"/>
          </p:cNvPicPr>
          <p:nvPr/>
        </p:nvPicPr>
        <p:blipFill>
          <a:blip r:embed="rId2"/>
          <a:stretch>
            <a:fillRect/>
          </a:stretch>
        </p:blipFill>
        <p:spPr>
          <a:xfrm>
            <a:off x="143435" y="830575"/>
            <a:ext cx="3702726" cy="5582397"/>
          </a:xfrm>
          <a:prstGeom prst="rect">
            <a:avLst/>
          </a:prstGeom>
        </p:spPr>
      </p:pic>
      <p:sp>
        <p:nvSpPr>
          <p:cNvPr id="7" name="Rectangle 6">
            <a:extLst>
              <a:ext uri="{FF2B5EF4-FFF2-40B4-BE49-F238E27FC236}">
                <a16:creationId xmlns:a16="http://schemas.microsoft.com/office/drawing/2014/main" id="{B9DD6242-50C3-A642-922C-0C98379A05E0}"/>
              </a:ext>
            </a:extLst>
          </p:cNvPr>
          <p:cNvSpPr/>
          <p:nvPr/>
        </p:nvSpPr>
        <p:spPr>
          <a:xfrm>
            <a:off x="143435" y="6412972"/>
            <a:ext cx="10327341" cy="369332"/>
          </a:xfrm>
          <a:prstGeom prst="rect">
            <a:avLst/>
          </a:prstGeom>
        </p:spPr>
        <p:txBody>
          <a:bodyPr wrap="square">
            <a:spAutoFit/>
          </a:bodyPr>
          <a:lstStyle/>
          <a:p>
            <a:r>
              <a:rPr lang="en-US" dirty="0">
                <a:solidFill>
                  <a:schemeClr val="bg1"/>
                </a:solidFill>
              </a:rPr>
              <a:t>https://</a:t>
            </a:r>
            <a:r>
              <a:rPr lang="en-US" dirty="0" err="1">
                <a:solidFill>
                  <a:schemeClr val="bg1"/>
                </a:solidFill>
              </a:rPr>
              <a:t>towardsdatascience.com</a:t>
            </a:r>
            <a:r>
              <a:rPr lang="en-US" dirty="0">
                <a:solidFill>
                  <a:schemeClr val="bg1"/>
                </a:solidFill>
              </a:rPr>
              <a:t>/feature-engineering-for-machine-learning-3a5e293a5114</a:t>
            </a:r>
          </a:p>
        </p:txBody>
      </p:sp>
      <p:pic>
        <p:nvPicPr>
          <p:cNvPr id="8" name="Picture 7">
            <a:extLst>
              <a:ext uri="{FF2B5EF4-FFF2-40B4-BE49-F238E27FC236}">
                <a16:creationId xmlns:a16="http://schemas.microsoft.com/office/drawing/2014/main" id="{3102AF3D-ED8F-0C44-94C6-B683EAE15C43}"/>
              </a:ext>
            </a:extLst>
          </p:cNvPr>
          <p:cNvPicPr>
            <a:picLocks noChangeAspect="1"/>
          </p:cNvPicPr>
          <p:nvPr/>
        </p:nvPicPr>
        <p:blipFill>
          <a:blip r:embed="rId3"/>
          <a:stretch>
            <a:fillRect/>
          </a:stretch>
        </p:blipFill>
        <p:spPr>
          <a:xfrm>
            <a:off x="4984376" y="1278217"/>
            <a:ext cx="5486400" cy="3835400"/>
          </a:xfrm>
          <a:prstGeom prst="rect">
            <a:avLst/>
          </a:prstGeom>
        </p:spPr>
      </p:pic>
      <p:sp>
        <p:nvSpPr>
          <p:cNvPr id="9" name="Rectangle 8">
            <a:extLst>
              <a:ext uri="{FF2B5EF4-FFF2-40B4-BE49-F238E27FC236}">
                <a16:creationId xmlns:a16="http://schemas.microsoft.com/office/drawing/2014/main" id="{68233CD7-89AC-0C44-9022-B6345B923B62}"/>
              </a:ext>
            </a:extLst>
          </p:cNvPr>
          <p:cNvSpPr/>
          <p:nvPr/>
        </p:nvSpPr>
        <p:spPr>
          <a:xfrm>
            <a:off x="6385406" y="5393962"/>
            <a:ext cx="4262129" cy="369332"/>
          </a:xfrm>
          <a:prstGeom prst="rect">
            <a:avLst/>
          </a:prstGeom>
        </p:spPr>
        <p:txBody>
          <a:bodyPr wrap="none">
            <a:spAutoFit/>
          </a:bodyPr>
          <a:lstStyle/>
          <a:p>
            <a:r>
              <a:rPr lang="en-US" dirty="0">
                <a:solidFill>
                  <a:schemeClr val="bg1"/>
                </a:solidFill>
              </a:rPr>
              <a:t>http://</a:t>
            </a:r>
            <a:r>
              <a:rPr lang="en-US" dirty="0" err="1">
                <a:solidFill>
                  <a:schemeClr val="bg1"/>
                </a:solidFill>
              </a:rPr>
              <a:t>vita.had.co.nz</a:t>
            </a:r>
            <a:r>
              <a:rPr lang="en-US" dirty="0">
                <a:solidFill>
                  <a:schemeClr val="bg1"/>
                </a:solidFill>
              </a:rPr>
              <a:t>/papers/tidy-</a:t>
            </a:r>
            <a:r>
              <a:rPr lang="en-US" dirty="0" err="1">
                <a:solidFill>
                  <a:schemeClr val="bg1"/>
                </a:solidFill>
              </a:rPr>
              <a:t>data.html</a:t>
            </a:r>
            <a:endParaRPr lang="en-US" dirty="0">
              <a:solidFill>
                <a:schemeClr val="bg1"/>
              </a:solidFill>
            </a:endParaRPr>
          </a:p>
        </p:txBody>
      </p:sp>
    </p:spTree>
    <p:extLst>
      <p:ext uri="{BB962C8B-B14F-4D97-AF65-F5344CB8AC3E}">
        <p14:creationId xmlns:p14="http://schemas.microsoft.com/office/powerpoint/2010/main" val="2919215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E2320-924C-3241-99F5-91EB61129573}"/>
              </a:ext>
            </a:extLst>
          </p:cNvPr>
          <p:cNvSpPr>
            <a:spLocks noGrp="1"/>
          </p:cNvSpPr>
          <p:nvPr>
            <p:ph type="title"/>
          </p:nvPr>
        </p:nvSpPr>
        <p:spPr/>
        <p:txBody>
          <a:bodyPr/>
          <a:lstStyle/>
          <a:p>
            <a:r>
              <a:rPr lang="en-US" dirty="0"/>
              <a:t>Categorical features: Sometimes a problem</a:t>
            </a:r>
          </a:p>
        </p:txBody>
      </p:sp>
      <p:pic>
        <p:nvPicPr>
          <p:cNvPr id="4" name="Picture 6" descr="http://www.massgenomics.org/wp-content/uploads/2008/10/decision_tree_model.png">
            <a:extLst>
              <a:ext uri="{FF2B5EF4-FFF2-40B4-BE49-F238E27FC236}">
                <a16:creationId xmlns:a16="http://schemas.microsoft.com/office/drawing/2014/main" id="{F9AB1AB7-8DBE-F140-B4A4-FC4CEB1AA50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5118" y="1360718"/>
            <a:ext cx="4471457" cy="31526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5" name="Curved Down Arrow 4">
            <a:extLst>
              <a:ext uri="{FF2B5EF4-FFF2-40B4-BE49-F238E27FC236}">
                <a16:creationId xmlns:a16="http://schemas.microsoft.com/office/drawing/2014/main" id="{86340473-7970-C94C-92BA-935B7BE573A7}"/>
              </a:ext>
            </a:extLst>
          </p:cNvPr>
          <p:cNvSpPr/>
          <p:nvPr/>
        </p:nvSpPr>
        <p:spPr>
          <a:xfrm>
            <a:off x="2990690" y="865418"/>
            <a:ext cx="2362200" cy="685800"/>
          </a:xfrm>
          <a:prstGeom prst="curvedDownArrow">
            <a:avLst>
              <a:gd name="adj1" fmla="val 33766"/>
              <a:gd name="adj2" fmla="val 67857"/>
              <a:gd name="adj3" fmla="val 25000"/>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 name="Table 5">
            <a:extLst>
              <a:ext uri="{FF2B5EF4-FFF2-40B4-BE49-F238E27FC236}">
                <a16:creationId xmlns:a16="http://schemas.microsoft.com/office/drawing/2014/main" id="{DB30A7CD-6610-2243-BD53-19F0C5F36F7E}"/>
              </a:ext>
            </a:extLst>
          </p:cNvPr>
          <p:cNvGraphicFramePr>
            <a:graphicFrameLocks noGrp="1"/>
          </p:cNvGraphicFramePr>
          <p:nvPr>
            <p:extLst>
              <p:ext uri="{D42A27DB-BD31-4B8C-83A1-F6EECF244321}">
                <p14:modId xmlns:p14="http://schemas.microsoft.com/office/powerpoint/2010/main" val="2123701928"/>
              </p:ext>
            </p:extLst>
          </p:nvPr>
        </p:nvGraphicFramePr>
        <p:xfrm>
          <a:off x="209389" y="1360718"/>
          <a:ext cx="3275283" cy="4876796"/>
        </p:xfrm>
        <a:graphic>
          <a:graphicData uri="http://schemas.openxmlformats.org/drawingml/2006/table">
            <a:tbl>
              <a:tblPr/>
              <a:tblGrid>
                <a:gridCol w="748894">
                  <a:extLst>
                    <a:ext uri="{9D8B030D-6E8A-4147-A177-3AD203B41FA5}">
                      <a16:colId xmlns:a16="http://schemas.microsoft.com/office/drawing/2014/main" val="20000"/>
                    </a:ext>
                  </a:extLst>
                </a:gridCol>
                <a:gridCol w="745886">
                  <a:extLst>
                    <a:ext uri="{9D8B030D-6E8A-4147-A177-3AD203B41FA5}">
                      <a16:colId xmlns:a16="http://schemas.microsoft.com/office/drawing/2014/main" val="20001"/>
                    </a:ext>
                  </a:extLst>
                </a:gridCol>
                <a:gridCol w="818069">
                  <a:extLst>
                    <a:ext uri="{9D8B030D-6E8A-4147-A177-3AD203B41FA5}">
                      <a16:colId xmlns:a16="http://schemas.microsoft.com/office/drawing/2014/main" val="20002"/>
                    </a:ext>
                  </a:extLst>
                </a:gridCol>
                <a:gridCol w="962434">
                  <a:extLst>
                    <a:ext uri="{9D8B030D-6E8A-4147-A177-3AD203B41FA5}">
                      <a16:colId xmlns:a16="http://schemas.microsoft.com/office/drawing/2014/main" val="20003"/>
                    </a:ext>
                  </a:extLst>
                </a:gridCol>
              </a:tblGrid>
              <a:tr h="617728">
                <a:tc>
                  <a:txBody>
                    <a:bodyPr/>
                    <a:lstStyle/>
                    <a:p>
                      <a:pPr algn="ctr" fontAlgn="ctr"/>
                      <a:r>
                        <a:rPr lang="en-US" sz="1500" b="1" i="0" u="none" strike="noStrike" dirty="0">
                          <a:solidFill>
                            <a:srgbClr val="000000"/>
                          </a:solidFill>
                          <a:latin typeface="Calibri"/>
                        </a:rPr>
                        <a:t>CLASS</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500" b="1" i="0" u="none" strike="noStrike" dirty="0">
                          <a:solidFill>
                            <a:srgbClr val="000000"/>
                          </a:solidFill>
                          <a:latin typeface="Calibri"/>
                        </a:rPr>
                        <a:t>HUMID-ITY</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3"/>
                    </a:solidFill>
                  </a:tcPr>
                </a:tc>
                <a:tc>
                  <a:txBody>
                    <a:bodyPr/>
                    <a:lstStyle/>
                    <a:p>
                      <a:pPr algn="ctr" fontAlgn="ctr"/>
                      <a:r>
                        <a:rPr lang="en-US" sz="1500" b="1" i="0" u="none" strike="noStrike">
                          <a:solidFill>
                            <a:srgbClr val="000000"/>
                          </a:solidFill>
                          <a:latin typeface="Calibri"/>
                        </a:rPr>
                        <a:t>WINDY?</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3"/>
                    </a:solidFill>
                  </a:tcPr>
                </a:tc>
                <a:tc>
                  <a:txBody>
                    <a:bodyPr/>
                    <a:lstStyle/>
                    <a:p>
                      <a:pPr algn="ctr" fontAlgn="ctr"/>
                      <a:r>
                        <a:rPr lang="en-US" sz="1500" b="1" i="0" u="none" strike="noStrike">
                          <a:solidFill>
                            <a:srgbClr val="000000"/>
                          </a:solidFill>
                          <a:latin typeface="Calibri"/>
                        </a:rPr>
                        <a:t>OUTLOOK</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3"/>
                    </a:solidFill>
                  </a:tcPr>
                </a:tc>
                <a:extLst>
                  <a:ext uri="{0D108BD9-81ED-4DB2-BD59-A6C34878D82A}">
                    <a16:rowId xmlns:a16="http://schemas.microsoft.com/office/drawing/2014/main" val="10000"/>
                  </a:ext>
                </a:extLst>
              </a:tr>
              <a:tr h="303445">
                <a:tc>
                  <a:txBody>
                    <a:bodyPr/>
                    <a:lstStyle/>
                    <a:p>
                      <a:pPr algn="ctr" fontAlgn="ctr"/>
                      <a:r>
                        <a:rPr lang="en-US" sz="1500" b="0" i="0" u="none" strike="noStrike">
                          <a:solidFill>
                            <a:srgbClr val="000000"/>
                          </a:solidFill>
                          <a:latin typeface="Calibri"/>
                        </a:rPr>
                        <a:t>PLAY</a:t>
                      </a:r>
                      <a:endParaRPr lang="en-US" sz="1500" b="0" i="0" u="none" strike="noStrike" dirty="0">
                        <a:solidFill>
                          <a:srgbClr val="000000"/>
                        </a:solidFill>
                        <a:latin typeface="Calibri"/>
                      </a:endParaRP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90</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dirty="0">
                          <a:solidFill>
                            <a:srgbClr val="000000"/>
                          </a:solidFill>
                          <a:latin typeface="Calibri"/>
                        </a:rPr>
                        <a:t>NO</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RAIN</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303445">
                <a:tc>
                  <a:txBody>
                    <a:bodyPr/>
                    <a:lstStyle/>
                    <a:p>
                      <a:pPr algn="ctr" fontAlgn="ctr"/>
                      <a:r>
                        <a:rPr lang="en-US" sz="1500" b="0" i="0" u="none" strike="noStrike">
                          <a:solidFill>
                            <a:srgbClr val="000000"/>
                          </a:solidFill>
                          <a:latin typeface="Calibri"/>
                        </a:rPr>
                        <a:t>PLAY</a:t>
                      </a:r>
                      <a:endParaRPr lang="en-US" sz="1500" b="0" i="0" u="none" strike="noStrike" dirty="0">
                        <a:solidFill>
                          <a:srgbClr val="000000"/>
                        </a:solidFill>
                        <a:latin typeface="Calibri"/>
                      </a:endParaRP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85</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NO</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OVERCAST</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303445">
                <a:tc>
                  <a:txBody>
                    <a:bodyPr/>
                    <a:lstStyle/>
                    <a:p>
                      <a:pPr algn="ctr" fontAlgn="ctr"/>
                      <a:r>
                        <a:rPr lang="en-US" sz="1500" b="0" i="0" u="none" strike="noStrike">
                          <a:solidFill>
                            <a:srgbClr val="000000"/>
                          </a:solidFill>
                          <a:latin typeface="Calibri"/>
                        </a:rPr>
                        <a:t>PLAY</a:t>
                      </a:r>
                      <a:endParaRPr lang="en-US" sz="1500" b="0" i="0" u="none" strike="noStrike" dirty="0">
                        <a:solidFill>
                          <a:srgbClr val="000000"/>
                        </a:solidFill>
                        <a:latin typeface="Calibri"/>
                      </a:endParaRP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80</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NO</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RAIN</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303445">
                <a:tc>
                  <a:txBody>
                    <a:bodyPr/>
                    <a:lstStyle/>
                    <a:p>
                      <a:pPr algn="ctr" fontAlgn="ctr"/>
                      <a:r>
                        <a:rPr lang="en-US" sz="1500" b="0" i="0" u="none" strike="noStrike">
                          <a:solidFill>
                            <a:srgbClr val="000000"/>
                          </a:solidFill>
                          <a:latin typeface="Calibri"/>
                        </a:rPr>
                        <a:t>PLAY</a:t>
                      </a:r>
                      <a:endParaRPr lang="en-US" sz="1500" b="0" i="0" u="none" strike="noStrike" dirty="0">
                        <a:solidFill>
                          <a:srgbClr val="000000"/>
                        </a:solidFill>
                        <a:latin typeface="Calibri"/>
                      </a:endParaRP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70</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YES</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OVERCAST</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303445">
                <a:tc>
                  <a:txBody>
                    <a:bodyPr/>
                    <a:lstStyle/>
                    <a:p>
                      <a:pPr algn="ctr" fontAlgn="ctr"/>
                      <a:r>
                        <a:rPr lang="en-US" sz="1500" b="0" i="0" u="none" strike="noStrike">
                          <a:solidFill>
                            <a:srgbClr val="000000"/>
                          </a:solidFill>
                          <a:latin typeface="Calibri"/>
                        </a:rPr>
                        <a:t>PLAY</a:t>
                      </a:r>
                      <a:endParaRPr lang="en-US" sz="1500" b="0" i="0" u="none" strike="noStrike" dirty="0">
                        <a:solidFill>
                          <a:srgbClr val="000000"/>
                        </a:solidFill>
                        <a:latin typeface="Calibri"/>
                      </a:endParaRP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65</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YES</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OVERCAST</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303445">
                <a:tc>
                  <a:txBody>
                    <a:bodyPr/>
                    <a:lstStyle/>
                    <a:p>
                      <a:pPr algn="ctr" fontAlgn="ctr"/>
                      <a:r>
                        <a:rPr lang="en-US" sz="1500" b="0" i="0" u="none" strike="noStrike" dirty="0">
                          <a:solidFill>
                            <a:srgbClr val="000000"/>
                          </a:solidFill>
                          <a:latin typeface="Calibri"/>
                        </a:rPr>
                        <a:t>PLAY</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60</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NO</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SUNNY</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6"/>
                  </a:ext>
                </a:extLst>
              </a:tr>
              <a:tr h="303445">
                <a:tc>
                  <a:txBody>
                    <a:bodyPr/>
                    <a:lstStyle/>
                    <a:p>
                      <a:pPr algn="ctr" fontAlgn="ctr"/>
                      <a:r>
                        <a:rPr lang="en-US" sz="1500" b="0" i="0" u="none" strike="noStrike">
                          <a:solidFill>
                            <a:srgbClr val="000000"/>
                          </a:solidFill>
                          <a:latin typeface="Calibri"/>
                        </a:rPr>
                        <a:t>PLAY</a:t>
                      </a:r>
                      <a:endParaRPr lang="en-US" sz="1500" b="0" i="0" u="none" strike="noStrike" dirty="0">
                        <a:solidFill>
                          <a:srgbClr val="000000"/>
                        </a:solidFill>
                        <a:latin typeface="Calibri"/>
                      </a:endParaRP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50</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NO</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RAIN</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7"/>
                  </a:ext>
                </a:extLst>
              </a:tr>
              <a:tr h="303445">
                <a:tc>
                  <a:txBody>
                    <a:bodyPr/>
                    <a:lstStyle/>
                    <a:p>
                      <a:pPr algn="ctr" fontAlgn="ctr"/>
                      <a:r>
                        <a:rPr lang="en-US" sz="1500" b="0" i="0" u="none" strike="noStrike">
                          <a:solidFill>
                            <a:srgbClr val="000000"/>
                          </a:solidFill>
                          <a:latin typeface="Calibri"/>
                        </a:rPr>
                        <a:t>PLAY</a:t>
                      </a:r>
                      <a:endParaRPr lang="en-US" sz="1500" b="0" i="0" u="none" strike="noStrike" dirty="0">
                        <a:solidFill>
                          <a:srgbClr val="000000"/>
                        </a:solidFill>
                        <a:latin typeface="Calibri"/>
                      </a:endParaRP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45</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YES</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SUNNY</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8"/>
                  </a:ext>
                </a:extLst>
              </a:tr>
              <a:tr h="303445">
                <a:tc>
                  <a:txBody>
                    <a:bodyPr/>
                    <a:lstStyle/>
                    <a:p>
                      <a:pPr algn="ctr" fontAlgn="ctr"/>
                      <a:r>
                        <a:rPr lang="en-US" sz="1500" b="0" i="0" u="none" strike="noStrike">
                          <a:solidFill>
                            <a:srgbClr val="000000"/>
                          </a:solidFill>
                          <a:latin typeface="Calibri"/>
                        </a:rPr>
                        <a:t>PLAY</a:t>
                      </a:r>
                      <a:endParaRPr lang="en-US" sz="1500" b="0" i="0" u="none" strike="noStrike" dirty="0">
                        <a:solidFill>
                          <a:srgbClr val="000000"/>
                        </a:solidFill>
                        <a:latin typeface="Calibri"/>
                      </a:endParaRP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40</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NO</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OVERCAST</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r h="303445">
                <a:tc>
                  <a:txBody>
                    <a:bodyPr/>
                    <a:lstStyle/>
                    <a:p>
                      <a:pPr algn="ctr" fontAlgn="ctr"/>
                      <a:r>
                        <a:rPr lang="en-US" sz="1500" b="0" i="0" u="none" strike="noStrike">
                          <a:solidFill>
                            <a:srgbClr val="000000"/>
                          </a:solidFill>
                          <a:latin typeface="Calibri"/>
                        </a:rPr>
                        <a:t>DON'T</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95</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YES</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SUNNY</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0"/>
                  </a:ext>
                </a:extLst>
              </a:tr>
              <a:tr h="303445">
                <a:tc>
                  <a:txBody>
                    <a:bodyPr/>
                    <a:lstStyle/>
                    <a:p>
                      <a:pPr algn="ctr" fontAlgn="ctr"/>
                      <a:r>
                        <a:rPr lang="en-US" sz="1500" b="0" i="0" u="none" strike="noStrike">
                          <a:solidFill>
                            <a:srgbClr val="000000"/>
                          </a:solidFill>
                          <a:latin typeface="Calibri"/>
                        </a:rPr>
                        <a:t>DON'T</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90</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YES</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SUNNY</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1"/>
                  </a:ext>
                </a:extLst>
              </a:tr>
              <a:tr h="303445">
                <a:tc>
                  <a:txBody>
                    <a:bodyPr/>
                    <a:lstStyle/>
                    <a:p>
                      <a:pPr algn="ctr" fontAlgn="ctr"/>
                      <a:r>
                        <a:rPr lang="en-US" sz="1500" b="0" i="0" u="none" strike="noStrike">
                          <a:solidFill>
                            <a:srgbClr val="000000"/>
                          </a:solidFill>
                          <a:latin typeface="Calibri"/>
                        </a:rPr>
                        <a:t>DON'T</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80</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NO</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SUNNY</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2"/>
                  </a:ext>
                </a:extLst>
              </a:tr>
              <a:tr h="303445">
                <a:tc>
                  <a:txBody>
                    <a:bodyPr/>
                    <a:lstStyle/>
                    <a:p>
                      <a:pPr algn="ctr" fontAlgn="ctr"/>
                      <a:r>
                        <a:rPr lang="en-US" sz="1500" b="0" i="0" u="none" strike="noStrike">
                          <a:solidFill>
                            <a:srgbClr val="000000"/>
                          </a:solidFill>
                          <a:latin typeface="Calibri"/>
                        </a:rPr>
                        <a:t>DON'T</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45</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YES</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RAIN</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3"/>
                  </a:ext>
                </a:extLst>
              </a:tr>
              <a:tr h="314283">
                <a:tc>
                  <a:txBody>
                    <a:bodyPr/>
                    <a:lstStyle/>
                    <a:p>
                      <a:pPr algn="ctr" fontAlgn="ctr"/>
                      <a:r>
                        <a:rPr lang="en-US" sz="1500" b="0" i="0" u="none" strike="noStrike">
                          <a:solidFill>
                            <a:srgbClr val="000000"/>
                          </a:solidFill>
                          <a:latin typeface="Calibri"/>
                        </a:rPr>
                        <a:t>DON'T</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30</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dirty="0">
                          <a:solidFill>
                            <a:srgbClr val="000000"/>
                          </a:solidFill>
                          <a:latin typeface="Calibri"/>
                        </a:rPr>
                        <a:t>YES</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dirty="0">
                          <a:solidFill>
                            <a:srgbClr val="000000"/>
                          </a:solidFill>
                          <a:latin typeface="Calibri"/>
                        </a:rPr>
                        <a:t>RAIN</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4"/>
                  </a:ext>
                </a:extLst>
              </a:tr>
            </a:tbl>
          </a:graphicData>
        </a:graphic>
      </p:graphicFrame>
      <p:sp>
        <p:nvSpPr>
          <p:cNvPr id="7" name="TextBox 6">
            <a:extLst>
              <a:ext uri="{FF2B5EF4-FFF2-40B4-BE49-F238E27FC236}">
                <a16:creationId xmlns:a16="http://schemas.microsoft.com/office/drawing/2014/main" id="{1D06393E-53A0-5F47-A925-579AED97C3A0}"/>
              </a:ext>
            </a:extLst>
          </p:cNvPr>
          <p:cNvSpPr txBox="1"/>
          <p:nvPr/>
        </p:nvSpPr>
        <p:spPr>
          <a:xfrm>
            <a:off x="8707330" y="2550370"/>
            <a:ext cx="3137647" cy="2785378"/>
          </a:xfrm>
          <a:prstGeom prst="rect">
            <a:avLst/>
          </a:prstGeom>
          <a:noFill/>
        </p:spPr>
        <p:txBody>
          <a:bodyPr wrap="square" rtlCol="0">
            <a:spAutoFit/>
          </a:bodyPr>
          <a:lstStyle/>
          <a:p>
            <a:pPr algn="ctr"/>
            <a:r>
              <a:rPr lang="en-US" sz="2500" b="1" u="sng" dirty="0">
                <a:solidFill>
                  <a:schemeClr val="bg1"/>
                </a:solidFill>
                <a:latin typeface="Arial" panose="020B0604020202020204" pitchFamily="34" charset="0"/>
                <a:cs typeface="Arial" panose="020B0604020202020204" pitchFamily="34" charset="0"/>
              </a:rPr>
              <a:t>Cannot use categorical data</a:t>
            </a:r>
          </a:p>
          <a:p>
            <a:endParaRPr lang="en-US" sz="25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500" b="1" dirty="0">
                <a:solidFill>
                  <a:schemeClr val="bg1"/>
                </a:solidFill>
                <a:latin typeface="Arial" panose="020B0604020202020204" pitchFamily="34" charset="0"/>
                <a:cs typeface="Arial" panose="020B0604020202020204" pitchFamily="34" charset="0"/>
              </a:rPr>
              <a:t>SVMs</a:t>
            </a:r>
          </a:p>
          <a:p>
            <a:pPr marL="285750" indent="-285750">
              <a:buFont typeface="Arial" panose="020B0604020202020204" pitchFamily="34" charset="0"/>
              <a:buChar char="•"/>
            </a:pPr>
            <a:endParaRPr lang="en-US" sz="25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500" b="1" dirty="0">
                <a:solidFill>
                  <a:schemeClr val="bg1"/>
                </a:solidFill>
                <a:latin typeface="Arial" panose="020B0604020202020204" pitchFamily="34" charset="0"/>
                <a:cs typeface="Arial" panose="020B0604020202020204" pitchFamily="34" charset="0"/>
              </a:rPr>
              <a:t>Regression-based</a:t>
            </a:r>
          </a:p>
        </p:txBody>
      </p:sp>
      <p:sp>
        <p:nvSpPr>
          <p:cNvPr id="8" name="TextBox 7">
            <a:extLst>
              <a:ext uri="{FF2B5EF4-FFF2-40B4-BE49-F238E27FC236}">
                <a16:creationId xmlns:a16="http://schemas.microsoft.com/office/drawing/2014/main" id="{1F71E0A9-971A-9A4B-8029-D07D2E57F921}"/>
              </a:ext>
            </a:extLst>
          </p:cNvPr>
          <p:cNvSpPr txBox="1"/>
          <p:nvPr/>
        </p:nvSpPr>
        <p:spPr>
          <a:xfrm>
            <a:off x="3774142" y="5008668"/>
            <a:ext cx="4342433" cy="1246495"/>
          </a:xfrm>
          <a:prstGeom prst="rect">
            <a:avLst/>
          </a:prstGeom>
          <a:noFill/>
        </p:spPr>
        <p:txBody>
          <a:bodyPr wrap="square" rtlCol="0">
            <a:spAutoFit/>
          </a:bodyPr>
          <a:lstStyle/>
          <a:p>
            <a:pPr algn="ctr"/>
            <a:r>
              <a:rPr lang="en-US" sz="2500" b="1" u="sng" dirty="0">
                <a:solidFill>
                  <a:schemeClr val="bg1"/>
                </a:solidFill>
                <a:latin typeface="Arial" panose="020B0604020202020204" pitchFamily="34" charset="0"/>
                <a:cs typeface="Arial" panose="020B0604020202020204" pitchFamily="34" charset="0"/>
              </a:rPr>
              <a:t>Can use categorical data</a:t>
            </a:r>
          </a:p>
          <a:p>
            <a:endParaRPr lang="en-US" sz="25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500" b="1" dirty="0">
                <a:solidFill>
                  <a:schemeClr val="bg1"/>
                </a:solidFill>
                <a:latin typeface="Arial" panose="020B0604020202020204" pitchFamily="34" charset="0"/>
                <a:cs typeface="Arial" panose="020B0604020202020204" pitchFamily="34" charset="0"/>
              </a:rPr>
              <a:t>Tree-based classifiers</a:t>
            </a:r>
          </a:p>
        </p:txBody>
      </p:sp>
    </p:spTree>
    <p:extLst>
      <p:ext uri="{BB962C8B-B14F-4D97-AF65-F5344CB8AC3E}">
        <p14:creationId xmlns:p14="http://schemas.microsoft.com/office/powerpoint/2010/main" val="210250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A7BEF-31F7-5A43-85E5-2B25C86DC3D0}"/>
              </a:ext>
            </a:extLst>
          </p:cNvPr>
          <p:cNvSpPr>
            <a:spLocks noGrp="1"/>
          </p:cNvSpPr>
          <p:nvPr>
            <p:ph type="title"/>
          </p:nvPr>
        </p:nvSpPr>
        <p:spPr/>
        <p:txBody>
          <a:bodyPr/>
          <a:lstStyle/>
          <a:p>
            <a:r>
              <a:rPr lang="en-US" dirty="0"/>
              <a:t>Example application: One-hot encoding</a:t>
            </a:r>
          </a:p>
        </p:txBody>
      </p:sp>
      <p:pic>
        <p:nvPicPr>
          <p:cNvPr id="4" name="Picture 3">
            <a:extLst>
              <a:ext uri="{FF2B5EF4-FFF2-40B4-BE49-F238E27FC236}">
                <a16:creationId xmlns:a16="http://schemas.microsoft.com/office/drawing/2014/main" id="{67805F96-9442-8844-B32F-C7B35BED0F0C}"/>
              </a:ext>
            </a:extLst>
          </p:cNvPr>
          <p:cNvPicPr>
            <a:picLocks noChangeAspect="1"/>
          </p:cNvPicPr>
          <p:nvPr/>
        </p:nvPicPr>
        <p:blipFill>
          <a:blip r:embed="rId2"/>
          <a:stretch>
            <a:fillRect/>
          </a:stretch>
        </p:blipFill>
        <p:spPr>
          <a:xfrm>
            <a:off x="1416050" y="1085850"/>
            <a:ext cx="9359900" cy="4686300"/>
          </a:xfrm>
          <a:prstGeom prst="rect">
            <a:avLst/>
          </a:prstGeom>
        </p:spPr>
      </p:pic>
    </p:spTree>
    <p:extLst>
      <p:ext uri="{BB962C8B-B14F-4D97-AF65-F5344CB8AC3E}">
        <p14:creationId xmlns:p14="http://schemas.microsoft.com/office/powerpoint/2010/main" val="3518470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1599C-5349-4A43-9A64-352C21CD5D31}"/>
              </a:ext>
            </a:extLst>
          </p:cNvPr>
          <p:cNvSpPr>
            <a:spLocks noGrp="1"/>
          </p:cNvSpPr>
          <p:nvPr>
            <p:ph type="title"/>
          </p:nvPr>
        </p:nvSpPr>
        <p:spPr/>
        <p:txBody>
          <a:bodyPr/>
          <a:lstStyle/>
          <a:p>
            <a:r>
              <a:rPr lang="en-US" dirty="0"/>
              <a:t>Example application: One-hot encoding</a:t>
            </a:r>
          </a:p>
        </p:txBody>
      </p:sp>
      <p:graphicFrame>
        <p:nvGraphicFramePr>
          <p:cNvPr id="4" name="Table 4">
            <a:extLst>
              <a:ext uri="{FF2B5EF4-FFF2-40B4-BE49-F238E27FC236}">
                <a16:creationId xmlns:a16="http://schemas.microsoft.com/office/drawing/2014/main" id="{BA84C49F-0A86-3843-942B-3EB4336F4212}"/>
              </a:ext>
            </a:extLst>
          </p:cNvPr>
          <p:cNvGraphicFramePr>
            <a:graphicFrameLocks noGrp="1"/>
          </p:cNvGraphicFramePr>
          <p:nvPr>
            <p:extLst>
              <p:ext uri="{D42A27DB-BD31-4B8C-83A1-F6EECF244321}">
                <p14:modId xmlns:p14="http://schemas.microsoft.com/office/powerpoint/2010/main" val="191056364"/>
              </p:ext>
            </p:extLst>
          </p:nvPr>
        </p:nvGraphicFramePr>
        <p:xfrm>
          <a:off x="1751106" y="1302203"/>
          <a:ext cx="8689788" cy="2019550"/>
        </p:xfrm>
        <a:graphic>
          <a:graphicData uri="http://schemas.openxmlformats.org/drawingml/2006/table">
            <a:tbl>
              <a:tblPr firstRow="1" bandRow="1">
                <a:tableStyleId>{5C22544A-7EE6-4342-B048-85BDC9FD1C3A}</a:tableStyleId>
              </a:tblPr>
              <a:tblGrid>
                <a:gridCol w="1448298">
                  <a:extLst>
                    <a:ext uri="{9D8B030D-6E8A-4147-A177-3AD203B41FA5}">
                      <a16:colId xmlns:a16="http://schemas.microsoft.com/office/drawing/2014/main" val="3546356763"/>
                    </a:ext>
                  </a:extLst>
                </a:gridCol>
                <a:gridCol w="1448298">
                  <a:extLst>
                    <a:ext uri="{9D8B030D-6E8A-4147-A177-3AD203B41FA5}">
                      <a16:colId xmlns:a16="http://schemas.microsoft.com/office/drawing/2014/main" val="522091842"/>
                    </a:ext>
                  </a:extLst>
                </a:gridCol>
                <a:gridCol w="1448298">
                  <a:extLst>
                    <a:ext uri="{9D8B030D-6E8A-4147-A177-3AD203B41FA5}">
                      <a16:colId xmlns:a16="http://schemas.microsoft.com/office/drawing/2014/main" val="1814927573"/>
                    </a:ext>
                  </a:extLst>
                </a:gridCol>
                <a:gridCol w="1448298">
                  <a:extLst>
                    <a:ext uri="{9D8B030D-6E8A-4147-A177-3AD203B41FA5}">
                      <a16:colId xmlns:a16="http://schemas.microsoft.com/office/drawing/2014/main" val="300584832"/>
                    </a:ext>
                  </a:extLst>
                </a:gridCol>
                <a:gridCol w="1448298">
                  <a:extLst>
                    <a:ext uri="{9D8B030D-6E8A-4147-A177-3AD203B41FA5}">
                      <a16:colId xmlns:a16="http://schemas.microsoft.com/office/drawing/2014/main" val="1415235756"/>
                    </a:ext>
                  </a:extLst>
                </a:gridCol>
                <a:gridCol w="1448298">
                  <a:extLst>
                    <a:ext uri="{9D8B030D-6E8A-4147-A177-3AD203B41FA5}">
                      <a16:colId xmlns:a16="http://schemas.microsoft.com/office/drawing/2014/main" val="1801821273"/>
                    </a:ext>
                  </a:extLst>
                </a:gridCol>
              </a:tblGrid>
              <a:tr h="403910">
                <a:tc>
                  <a:txBody>
                    <a:bodyPr/>
                    <a:lstStyle/>
                    <a:p>
                      <a:endParaRPr lang="en-US" dirty="0"/>
                    </a:p>
                  </a:txBody>
                  <a:tcPr/>
                </a:tc>
                <a:tc gridSpan="5">
                  <a:txBody>
                    <a:bodyPr/>
                    <a:lstStyle/>
                    <a:p>
                      <a:pPr algn="ctr"/>
                      <a:r>
                        <a:rPr lang="en-US" dirty="0"/>
                        <a:t>m/z</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68355225"/>
                  </a:ext>
                </a:extLst>
              </a:tr>
              <a:tr h="403910">
                <a:tc>
                  <a:txBody>
                    <a:bodyPr/>
                    <a:lstStyle/>
                    <a:p>
                      <a:r>
                        <a:rPr lang="en-US" b="1" dirty="0"/>
                        <a:t>Instance</a:t>
                      </a:r>
                    </a:p>
                  </a:txBody>
                  <a:tcPr/>
                </a:tc>
                <a:tc>
                  <a:txBody>
                    <a:bodyPr/>
                    <a:lstStyle/>
                    <a:p>
                      <a:r>
                        <a:rPr lang="en-US" b="1" dirty="0"/>
                        <a:t>50</a:t>
                      </a:r>
                    </a:p>
                  </a:txBody>
                  <a:tcPr/>
                </a:tc>
                <a:tc>
                  <a:txBody>
                    <a:bodyPr/>
                    <a:lstStyle/>
                    <a:p>
                      <a:r>
                        <a:rPr lang="en-US" b="1" dirty="0"/>
                        <a:t>51</a:t>
                      </a:r>
                    </a:p>
                  </a:txBody>
                  <a:tcPr/>
                </a:tc>
                <a:tc>
                  <a:txBody>
                    <a:bodyPr/>
                    <a:lstStyle/>
                    <a:p>
                      <a:r>
                        <a:rPr lang="en-US" b="1" dirty="0"/>
                        <a:t>52</a:t>
                      </a:r>
                    </a:p>
                  </a:txBody>
                  <a:tcPr/>
                </a:tc>
                <a:tc>
                  <a:txBody>
                    <a:bodyPr/>
                    <a:lstStyle/>
                    <a:p>
                      <a:r>
                        <a:rPr lang="en-US" b="1" dirty="0"/>
                        <a:t>53…</a:t>
                      </a:r>
                    </a:p>
                  </a:txBody>
                  <a:tcPr/>
                </a:tc>
                <a:tc>
                  <a:txBody>
                    <a:bodyPr/>
                    <a:lstStyle/>
                    <a:p>
                      <a:r>
                        <a:rPr lang="en-US" b="1" dirty="0"/>
                        <a:t>…2000</a:t>
                      </a:r>
                    </a:p>
                  </a:txBody>
                  <a:tcPr/>
                </a:tc>
                <a:extLst>
                  <a:ext uri="{0D108BD9-81ED-4DB2-BD59-A6C34878D82A}">
                    <a16:rowId xmlns:a16="http://schemas.microsoft.com/office/drawing/2014/main" val="120631853"/>
                  </a:ext>
                </a:extLst>
              </a:tr>
              <a:tr h="403910">
                <a:tc>
                  <a:txBody>
                    <a:bodyPr/>
                    <a:lstStyle/>
                    <a:p>
                      <a:r>
                        <a:rPr lang="en-US" dirty="0"/>
                        <a:t>Compound1</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892095731"/>
                  </a:ext>
                </a:extLst>
              </a:tr>
              <a:tr h="403910">
                <a:tc>
                  <a:txBody>
                    <a:bodyPr/>
                    <a:lstStyle/>
                    <a:p>
                      <a:r>
                        <a:rPr lang="en-US" dirty="0"/>
                        <a:t>Compound2</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1191698604"/>
                  </a:ext>
                </a:extLst>
              </a:tr>
              <a:tr h="403910">
                <a:tc>
                  <a:txBody>
                    <a:bodyPr/>
                    <a:lstStyle/>
                    <a:p>
                      <a:r>
                        <a:rPr lang="en-US" dirty="0"/>
                        <a:t>Compound3</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val="744702300"/>
                  </a:ext>
                </a:extLst>
              </a:tr>
            </a:tbl>
          </a:graphicData>
        </a:graphic>
      </p:graphicFrame>
      <p:cxnSp>
        <p:nvCxnSpPr>
          <p:cNvPr id="6" name="Straight Arrow Connector 5">
            <a:extLst>
              <a:ext uri="{FF2B5EF4-FFF2-40B4-BE49-F238E27FC236}">
                <a16:creationId xmlns:a16="http://schemas.microsoft.com/office/drawing/2014/main" id="{1C5B6795-0FEF-0E44-B7AE-174A1F9608D2}"/>
              </a:ext>
            </a:extLst>
          </p:cNvPr>
          <p:cNvCxnSpPr/>
          <p:nvPr/>
        </p:nvCxnSpPr>
        <p:spPr>
          <a:xfrm>
            <a:off x="6096000" y="3711388"/>
            <a:ext cx="0" cy="12192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FBE2032-8CCD-5E4D-99DA-B069685E6702}"/>
              </a:ext>
            </a:extLst>
          </p:cNvPr>
          <p:cNvSpPr txBox="1"/>
          <p:nvPr/>
        </p:nvSpPr>
        <p:spPr>
          <a:xfrm>
            <a:off x="3379694" y="5278798"/>
            <a:ext cx="5432612" cy="553998"/>
          </a:xfrm>
          <a:prstGeom prst="rect">
            <a:avLst/>
          </a:prstGeom>
          <a:noFill/>
        </p:spPr>
        <p:txBody>
          <a:bodyPr wrap="square" rtlCol="0">
            <a:spAutoFit/>
          </a:bodyPr>
          <a:lstStyle/>
          <a:p>
            <a:pPr algn="ctr"/>
            <a:r>
              <a:rPr lang="en-US" sz="3000" b="1" dirty="0">
                <a:solidFill>
                  <a:schemeClr val="bg1"/>
                </a:solidFill>
                <a:latin typeface="Arial" panose="020B0604020202020204" pitchFamily="34" charset="0"/>
                <a:cs typeface="Arial" panose="020B0604020202020204" pitchFamily="34" charset="0"/>
              </a:rPr>
              <a:t>Feature Selection</a:t>
            </a:r>
          </a:p>
        </p:txBody>
      </p:sp>
    </p:spTree>
    <p:extLst>
      <p:ext uri="{BB962C8B-B14F-4D97-AF65-F5344CB8AC3E}">
        <p14:creationId xmlns:p14="http://schemas.microsoft.com/office/powerpoint/2010/main" val="246663708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85750" indent="-285750">
          <a:buFont typeface="Arial" panose="020B0604020202020204" pitchFamily="34" charset="0"/>
          <a:buChar char="•"/>
          <a:defRPr sz="2000" b="1" dirty="0" err="1" smtClean="0">
            <a:solidFill>
              <a:schemeClr val="bg1"/>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76242</TotalTime>
  <Words>1409</Words>
  <Application>Microsoft Office PowerPoint</Application>
  <PresentationFormat>Widescreen</PresentationFormat>
  <Paragraphs>319</Paragraphs>
  <Slides>57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Calibri Light</vt:lpstr>
      <vt:lpstr>Courier</vt:lpstr>
      <vt:lpstr>Office Theme</vt:lpstr>
      <vt:lpstr>Day 2: Intro-extended and WEKA</vt:lpstr>
      <vt:lpstr>Overview of the previous lecture</vt:lpstr>
      <vt:lpstr>Overview</vt:lpstr>
      <vt:lpstr>Feature Engineering</vt:lpstr>
      <vt:lpstr>Feature Engineering</vt:lpstr>
      <vt:lpstr>Feature transformation</vt:lpstr>
      <vt:lpstr>Categorical features: Sometimes a problem</vt:lpstr>
      <vt:lpstr>Example application: One-hot encoding</vt:lpstr>
      <vt:lpstr>Example application: One-hot encoding</vt:lpstr>
      <vt:lpstr>Popular platforms for ML</vt:lpstr>
      <vt:lpstr>Popular Python-based packages for ML</vt:lpstr>
      <vt:lpstr>Popular algorithms</vt:lpstr>
      <vt:lpstr>Waikato Environment for Knowledge Analysis (WEKA)</vt:lpstr>
      <vt:lpstr>About the dataset</vt:lpstr>
      <vt:lpstr>Compound identification using LC-MS is still a big challenge</vt:lpstr>
      <vt:lpstr>LC-MS/MS overview</vt:lpstr>
      <vt:lpstr>Properties that can be used for classification</vt:lpstr>
      <vt:lpstr>Properties that can be used for classification</vt:lpstr>
      <vt:lpstr>Lipid MAPS database has ~42,000 lipids organized into a hierarchical ontology</vt:lpstr>
      <vt:lpstr>Features</vt:lpstr>
      <vt:lpstr>GUI Chooser</vt:lpstr>
      <vt:lpstr>WEKA Experimenter</vt:lpstr>
      <vt:lpstr>WEKA Knowledge Flow</vt:lpstr>
      <vt:lpstr>Weka on the command line</vt:lpstr>
      <vt:lpstr>What we will do today</vt:lpstr>
      <vt:lpstr>Weka Workflow</vt:lpstr>
      <vt:lpstr>Weka Input file</vt:lpstr>
      <vt:lpstr>First we must load the .arff file</vt:lpstr>
      <vt:lpstr>Remove ID (we’ll add it back in later)</vt:lpstr>
      <vt:lpstr>Look at Feature Distributions</vt:lpstr>
      <vt:lpstr>Analyze!</vt:lpstr>
      <vt:lpstr>Reload .arff to add back ID</vt:lpstr>
      <vt:lpstr>Add some filters</vt:lpstr>
      <vt:lpstr>Select Multifilter</vt:lpstr>
      <vt:lpstr>You must Click Apply to Add Filters</vt:lpstr>
      <vt:lpstr>Select RemoveType</vt:lpstr>
      <vt:lpstr>Select SpreadSubsample</vt:lpstr>
      <vt:lpstr>Right Click to edit the parameters of your filters</vt:lpstr>
      <vt:lpstr>This box should pop up</vt:lpstr>
      <vt:lpstr>Head to the Classify Tab</vt:lpstr>
      <vt:lpstr>Now we’re going to choose a classifier!</vt:lpstr>
      <vt:lpstr>We’ll use Random Forest</vt:lpstr>
      <vt:lpstr>Right click on the panel to bring up this menu</vt:lpstr>
      <vt:lpstr>Change parameters of Random Forest</vt:lpstr>
      <vt:lpstr>Next click ‘More Options’</vt:lpstr>
      <vt:lpstr>We want to output the prediction of each instance as a .csv file</vt:lpstr>
      <vt:lpstr>Now We’re ready to classify!</vt:lpstr>
      <vt:lpstr>Let’s look at the output!</vt:lpstr>
      <vt:lpstr>Gini index</vt:lpstr>
      <vt:lpstr>PowerPoint Presentation</vt:lpstr>
      <vt:lpstr>PowerPoint Presentation</vt:lpstr>
      <vt:lpstr>PowerPoint Presentation</vt:lpstr>
      <vt:lpstr>PowerPoint Presentation</vt:lpstr>
      <vt:lpstr>Some more things to look at: AUROC plots</vt:lpstr>
      <vt:lpstr>Some more things to look at: Attribute Importance</vt:lpstr>
      <vt:lpstr>Run the following variations and compare AUROCs</vt:lpstr>
      <vt:lpstr>Results – F1 score – Prenol lipids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Gaurav Moghe</dc:creator>
  <cp:lastModifiedBy>Gaurav Dilip Moghe</cp:lastModifiedBy>
  <cp:revision>451</cp:revision>
  <dcterms:created xsi:type="dcterms:W3CDTF">2019-01-30T03:57:03Z</dcterms:created>
  <dcterms:modified xsi:type="dcterms:W3CDTF">2022-04-11T21:13:02Z</dcterms:modified>
</cp:coreProperties>
</file>